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300" r:id="rId2"/>
    <p:sldId id="301" r:id="rId3"/>
    <p:sldId id="298" r:id="rId4"/>
    <p:sldId id="290" r:id="rId5"/>
    <p:sldId id="293" r:id="rId6"/>
    <p:sldId id="294" r:id="rId7"/>
    <p:sldId id="295" r:id="rId8"/>
    <p:sldId id="296" r:id="rId9"/>
    <p:sldId id="297" r:id="rId10"/>
    <p:sldId id="299" r:id="rId11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8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George" initials="CG" lastIdx="15" clrIdx="0"/>
  <p:cmAuthor id="1" name="Daryl Hall" initials="DH" lastIdx="13" clrIdx="1"/>
  <p:cmAuthor id="2" name="Grace Roemer" initials="GR" lastIdx="1" clrIdx="2">
    <p:extLst/>
  </p:cmAuthor>
  <p:cmAuthor id="3" name="Jess Harding" initials="JFH" lastIdx="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10335A"/>
    <a:srgbClr val="EEECE1"/>
    <a:srgbClr val="E2DECC"/>
    <a:srgbClr val="E7E9ED"/>
    <a:srgbClr val="A15B0F"/>
    <a:srgbClr val="4C8A3E"/>
    <a:srgbClr val="B2DE82"/>
    <a:srgbClr val="8DC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6" autoAdjust="0"/>
    <p:restoredTop sz="67972" autoAdjust="0"/>
  </p:normalViewPr>
  <p:slideViewPr>
    <p:cSldViewPr snapToGrid="0" snapToObjects="1">
      <p:cViewPr varScale="1">
        <p:scale>
          <a:sx n="60" d="100"/>
          <a:sy n="60" d="100"/>
        </p:scale>
        <p:origin x="1680" y="72"/>
      </p:cViewPr>
      <p:guideLst>
        <p:guide orient="horz"/>
        <p:guide pos="1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E8AB9-16C0-3645-A6DD-63975CC3464D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D313F-63BD-DA45-B361-F8C94543D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10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10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36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74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93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75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6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4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5707" y="2130425"/>
            <a:ext cx="5810244" cy="406519"/>
          </a:xfrm>
          <a:ln>
            <a:noFill/>
          </a:ln>
        </p:spPr>
        <p:txBody>
          <a:bodyPr>
            <a:normAutofit/>
          </a:bodyPr>
          <a:lstStyle>
            <a:lvl1pPr algn="l">
              <a:defRPr sz="2600" b="1" baseline="0">
                <a:solidFill>
                  <a:srgbClr val="10335A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95707" y="3851910"/>
            <a:ext cx="5334480" cy="594788"/>
          </a:xfrm>
          <a:ln>
            <a:noFill/>
          </a:ln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 baseline="0">
                <a:solidFill>
                  <a:srgbClr val="10335A"/>
                </a:solidFill>
                <a:latin typeface="Arial Blac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at the xxx Conference, city, state (location)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2895707" y="3718988"/>
            <a:ext cx="5334480" cy="794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2895707" y="4910663"/>
            <a:ext cx="5334480" cy="794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1339" y="6155267"/>
            <a:ext cx="8675593" cy="794"/>
          </a:xfrm>
          <a:prstGeom prst="line">
            <a:avLst/>
          </a:prstGeom>
          <a:ln w="12700" cap="flat" cmpd="sng" algn="ctr">
            <a:solidFill>
              <a:srgbClr val="D224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2826956" y="2629291"/>
            <a:ext cx="5806963" cy="926295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2600" b="0">
                <a:solidFill>
                  <a:srgbClr val="10335A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latin typeface="Arial" pitchFamily="34" charset="0"/>
                <a:cs typeface="Arial" pitchFamily="34" charset="0"/>
              </a:defRPr>
            </a:lvl2pPr>
            <a:lvl3pPr>
              <a:defRPr sz="2600">
                <a:latin typeface="Arial" pitchFamily="34" charset="0"/>
                <a:cs typeface="Arial" pitchFamily="34" charset="0"/>
              </a:defRPr>
            </a:lvl3pPr>
            <a:lvl4pPr>
              <a:defRPr sz="2600">
                <a:latin typeface="Arial" pitchFamily="34" charset="0"/>
                <a:cs typeface="Arial" pitchFamily="34" charset="0"/>
              </a:defRPr>
            </a:lvl4pPr>
            <a:lvl5pPr>
              <a:defRPr sz="2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Subtitle (after colon) in this font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2826957" y="5132388"/>
            <a:ext cx="5806963" cy="914400"/>
          </a:xfrm>
          <a:ln>
            <a:noFill/>
          </a:ln>
        </p:spPr>
        <p:txBody>
          <a:bodyPr>
            <a:normAutofit/>
          </a:bodyPr>
          <a:lstStyle>
            <a:lvl1pPr>
              <a:spcBef>
                <a:spcPct val="20000"/>
              </a:spcBef>
              <a:buNone/>
              <a:defRPr sz="1600">
                <a:solidFill>
                  <a:srgbClr val="1033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20000"/>
              </a:spcBef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Author • Author</a:t>
            </a:r>
            <a:r>
              <a:rPr lang="en-US" sz="1600" dirty="0" smtClean="0">
                <a:latin typeface="Arial"/>
                <a:cs typeface="Arial"/>
              </a:rPr>
              <a:t>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lvl="0">
              <a:spcBef>
                <a:spcPct val="20000"/>
              </a:spcBef>
            </a:pPr>
            <a:r>
              <a:rPr lang="en-US" sz="1600" dirty="0" smtClean="0">
                <a:latin typeface="Arial"/>
                <a:cs typeface="Arial"/>
              </a:rPr>
              <a:t>Author • Author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2826957" y="4610100"/>
            <a:ext cx="5334480" cy="335598"/>
          </a:xfrm>
          <a:ln>
            <a:noFill/>
          </a:ln>
        </p:spPr>
        <p:txBody>
          <a:bodyPr>
            <a:normAutofit/>
          </a:bodyPr>
          <a:lstStyle>
            <a:lvl1pPr>
              <a:buNone/>
              <a:defRPr sz="1500" baseline="0">
                <a:solidFill>
                  <a:srgbClr val="10335A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dirty="0" smtClean="0"/>
              <a:t>Enter conference date</a:t>
            </a:r>
          </a:p>
        </p:txBody>
      </p:sp>
      <p:pic>
        <p:nvPicPr>
          <p:cNvPr id="14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" y="207437"/>
            <a:ext cx="1764430" cy="584242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 flipV="1">
            <a:off x="231339" y="924449"/>
            <a:ext cx="8675593" cy="794"/>
          </a:xfrm>
          <a:prstGeom prst="line">
            <a:avLst/>
          </a:prstGeom>
          <a:ln w="508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2895707" y="3718988"/>
            <a:ext cx="5334480" cy="794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2895707" y="4910663"/>
            <a:ext cx="5334480" cy="794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231339" y="6155267"/>
            <a:ext cx="8675593" cy="794"/>
          </a:xfrm>
          <a:prstGeom prst="line">
            <a:avLst/>
          </a:prstGeom>
          <a:ln w="12700" cap="flat" cmpd="sng" algn="ctr">
            <a:solidFill>
              <a:srgbClr val="D224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3840" y="207437"/>
            <a:ext cx="1764430" cy="584242"/>
          </a:xfrm>
          <a:prstGeom prst="rect">
            <a:avLst/>
          </a:prstGeom>
          <a:noFill/>
        </p:spPr>
      </p:pic>
      <p:cxnSp>
        <p:nvCxnSpPr>
          <p:cNvPr id="25" name="Straight Connector 24"/>
          <p:cNvCxnSpPr/>
          <p:nvPr userDrawn="1"/>
        </p:nvCxnSpPr>
        <p:spPr>
          <a:xfrm flipV="1">
            <a:off x="231339" y="924449"/>
            <a:ext cx="8675593" cy="794"/>
          </a:xfrm>
          <a:prstGeom prst="line">
            <a:avLst/>
          </a:prstGeom>
          <a:ln w="508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429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ert Text--One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1033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173480"/>
            <a:ext cx="8229599" cy="4846320"/>
          </a:xfrm>
          <a:ln>
            <a:noFill/>
          </a:ln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rgbClr val="10335A"/>
              </a:buClr>
              <a:buSzPct val="115000"/>
              <a:defRPr sz="2400" b="1">
                <a:solidFill>
                  <a:srgbClr val="10335A"/>
                </a:solidFill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rgbClr val="10335A"/>
              </a:buClr>
              <a:defRPr sz="2000" b="1">
                <a:solidFill>
                  <a:srgbClr val="10335A"/>
                </a:solidFill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rgbClr val="10335A"/>
              </a:buClr>
              <a:defRPr sz="1800">
                <a:solidFill>
                  <a:srgbClr val="10335A"/>
                </a:solidFill>
              </a:defRPr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1" y="6270041"/>
            <a:ext cx="1380760" cy="457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217968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206888"/>
            <a:ext cx="7772400" cy="150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solidFill>
                  <a:srgbClr val="10335A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Slide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pic>
        <p:nvPicPr>
          <p:cNvPr id="7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pic>
        <p:nvPicPr>
          <p:cNvPr id="8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802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rgbClr val="10335A"/>
                </a:solidFill>
              </a:defRPr>
            </a:lvl1pPr>
          </a:lstStyle>
          <a:p>
            <a:r>
              <a:rPr lang="en-US" dirty="0" smtClean="0"/>
              <a:t>Table Title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400" baseline="0">
                <a:solidFill>
                  <a:srgbClr val="10335A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Add Source and Notes here.</a:t>
            </a:r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1"/>
          </p:nvPr>
        </p:nvSpPr>
        <p:spPr>
          <a:xfrm>
            <a:off x="354983" y="1045029"/>
            <a:ext cx="8443782" cy="4105469"/>
          </a:xfrm>
        </p:spPr>
        <p:txBody>
          <a:bodyPr/>
          <a:lstStyle>
            <a:lvl1pPr>
              <a:buNone/>
              <a:defRPr>
                <a:solidFill>
                  <a:srgbClr val="10335A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pic>
        <p:nvPicPr>
          <p:cNvPr id="11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510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 o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rgbClr val="10335A"/>
                </a:solidFill>
              </a:defRPr>
            </a:lvl1pPr>
          </a:lstStyle>
          <a:p>
            <a:r>
              <a:rPr lang="en-US" dirty="0" smtClean="0"/>
              <a:t>Figure or Chart Title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400" baseline="0">
                <a:solidFill>
                  <a:srgbClr val="10335A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354983" y="1035698"/>
            <a:ext cx="8443782" cy="4124131"/>
          </a:xfrm>
          <a:prstGeom prst="roundRect">
            <a:avLst>
              <a:gd name="adj" fmla="val 0"/>
            </a:avLst>
          </a:prstGeom>
        </p:spPr>
        <p:txBody>
          <a:bodyPr/>
          <a:lstStyle>
            <a:lvl1pPr>
              <a:buNone/>
              <a:defRPr>
                <a:solidFill>
                  <a:srgbClr val="10335A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pic>
        <p:nvPicPr>
          <p:cNvPr id="10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545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1033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pic>
        <p:nvPicPr>
          <p:cNvPr id="7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13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C52E44-E712-4E5E-8F33-16DEC3E985EA}" type="datetime2">
              <a:rPr lang="en-US" smtClean="0"/>
              <a:t>Monday, November 20, 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8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5CF024FB-F9D2-4BEE-A226-653283B15A0E}" type="datetime2">
              <a:rPr lang="en-US" smtClean="0"/>
              <a:t>Monday, November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4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120" y="274638"/>
            <a:ext cx="8674812" cy="64822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686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2120" y="922861"/>
            <a:ext cx="8674812" cy="1588"/>
          </a:xfrm>
          <a:prstGeom prst="line">
            <a:avLst/>
          </a:prstGeom>
          <a:ln w="508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2120" y="6149338"/>
            <a:ext cx="8674812" cy="1588"/>
          </a:xfrm>
          <a:prstGeom prst="line">
            <a:avLst/>
          </a:prstGeom>
          <a:ln w="127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68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10335A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3" b="10012"/>
          <a:stretch/>
        </p:blipFill>
        <p:spPr bwMode="auto">
          <a:xfrm>
            <a:off x="800100" y="9754"/>
            <a:ext cx="7543800" cy="1860176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1"/>
          <p:cNvSpPr>
            <a:spLocks noGrp="1"/>
          </p:cNvSpPr>
          <p:nvPr>
            <p:ph type="ctrTitle"/>
          </p:nvPr>
        </p:nvSpPr>
        <p:spPr>
          <a:xfrm>
            <a:off x="800100" y="1447800"/>
            <a:ext cx="7772400" cy="1829761"/>
          </a:xfrm>
        </p:spPr>
        <p:txBody>
          <a:bodyPr anchor="ctr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Plenary Session and Breakout Session: Participant Engagement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696016" y="3352800"/>
            <a:ext cx="7772400" cy="119970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r>
              <a:rPr lang="en-US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SWFI Convening</a:t>
            </a:r>
          </a:p>
          <a:p>
            <a:pPr algn="ctr"/>
            <a:r>
              <a:rPr lang="en-US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31-November 1, 2017 </a:t>
            </a:r>
          </a:p>
          <a:p>
            <a:pPr algn="ctr"/>
            <a:r>
              <a:rPr lang="en-US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Washington, DC </a:t>
            </a:r>
          </a:p>
          <a:p>
            <a:pPr algn="ctr"/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3648" y="5728855"/>
            <a:ext cx="9157856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39075" y="6279858"/>
            <a:ext cx="247054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5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UNITED STATES DEPARTMENT OF LABOR</a:t>
            </a:r>
            <a:endParaRPr lang="en-US" sz="105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453" y="6112821"/>
            <a:ext cx="2789545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EMPLOYMENT AND TRAINING ADMINISTRATION</a:t>
            </a:r>
            <a:endParaRPr lang="en-US" sz="105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90898" y="6072664"/>
            <a:ext cx="462485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Workforce Investment, H-1B Funded Program</a:t>
            </a:r>
            <a:endParaRPr lang="en-US" sz="14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14800" y="6428141"/>
            <a:ext cx="4696690" cy="1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5" y="5905500"/>
            <a:ext cx="782438" cy="78243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7047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Thank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6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3" b="10012"/>
          <a:stretch/>
        </p:blipFill>
        <p:spPr bwMode="auto">
          <a:xfrm>
            <a:off x="800100" y="9754"/>
            <a:ext cx="7543800" cy="1860176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ubtitle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13648" y="5728855"/>
            <a:ext cx="9157856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39075" y="6279858"/>
            <a:ext cx="247054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5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UNITED STATES DEPARTMENT OF LABOR</a:t>
            </a:r>
            <a:endParaRPr lang="en-US" sz="105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453" y="6112821"/>
            <a:ext cx="2789545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EMPLOYMENT AND TRAINING ADMINISTRATION</a:t>
            </a:r>
            <a:endParaRPr lang="en-US" sz="105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90898" y="6072664"/>
            <a:ext cx="462485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Workforce Investment, H-1B Funded Program</a:t>
            </a:r>
            <a:endParaRPr lang="en-US" sz="14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14800" y="6428141"/>
            <a:ext cx="4696690" cy="1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5" y="5905500"/>
            <a:ext cx="782438" cy="782438"/>
          </a:xfrm>
          <a:prstGeom prst="ellipse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1573871"/>
            <a:ext cx="678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Facilitators: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Jessica Harding, Ph.D., Technical Assistance Coach &amp; Researcher, Mathematica Policy Research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Elizabeth Brown, Technical Assistance Coach &amp; Researcher, Mathematica Policy Research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Lily Roberts, Technical Assistance Coach &amp; Program Analyst, Mathematica Policy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83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Participant engagement and key takeaways from August 2017 peer sharing call on outreach and recruitment</a:t>
            </a:r>
          </a:p>
          <a:p>
            <a:r>
              <a:rPr lang="en-US" dirty="0" smtClean="0"/>
              <a:t>Small group discussions</a:t>
            </a:r>
          </a:p>
          <a:p>
            <a:r>
              <a:rPr lang="en-US" dirty="0" smtClean="0"/>
              <a:t>Reporting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1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August Peer Sharing Call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Opportunity </a:t>
            </a:r>
            <a:r>
              <a:rPr lang="en-US" dirty="0"/>
              <a:t>for grantees to hear about </a:t>
            </a:r>
            <a:r>
              <a:rPr lang="en-US" dirty="0" smtClean="0"/>
              <a:t>strategies </a:t>
            </a:r>
            <a:r>
              <a:rPr lang="en-US" dirty="0"/>
              <a:t>other grantees are using for outreach and recruitment of SWFI participants</a:t>
            </a:r>
            <a:endParaRPr lang="en-US" dirty="0" smtClean="0"/>
          </a:p>
          <a:p>
            <a:r>
              <a:rPr lang="en-US" dirty="0" smtClean="0"/>
              <a:t>10 grantees joined the call</a:t>
            </a:r>
            <a:endParaRPr lang="en-US" dirty="0"/>
          </a:p>
          <a:p>
            <a:r>
              <a:rPr lang="en-US" dirty="0" smtClean="0"/>
              <a:t>Three grantees—</a:t>
            </a:r>
            <a:r>
              <a:rPr lang="en-US" b="0" dirty="0"/>
              <a:t>Action for Boston Community Development, Inc</a:t>
            </a:r>
            <a:r>
              <a:rPr lang="en-US" b="0" dirty="0" smtClean="0"/>
              <a:t>.</a:t>
            </a:r>
            <a:r>
              <a:rPr lang="en-US" dirty="0" smtClean="0"/>
              <a:t>, Rochester Rehabilitation Center, and Moore Community House—shared their strategies for outreach and recruitment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73481"/>
            <a:ext cx="7252138" cy="3351222"/>
          </a:xfrm>
        </p:spPr>
        <p:txBody>
          <a:bodyPr>
            <a:normAutofit/>
          </a:bodyPr>
          <a:lstStyle/>
          <a:p>
            <a:r>
              <a:rPr lang="en-US" b="0" dirty="0"/>
              <a:t>Action for Boston Community Development, Inc. 	</a:t>
            </a:r>
          </a:p>
          <a:p>
            <a:pPr lvl="1"/>
            <a:r>
              <a:rPr lang="en-US" sz="2400" dirty="0" smtClean="0"/>
              <a:t>Grassroots outreach works best</a:t>
            </a:r>
            <a:endParaRPr lang="en-US" sz="2400" dirty="0"/>
          </a:p>
          <a:p>
            <a:pPr lvl="1"/>
            <a:r>
              <a:rPr lang="en-US" sz="2400" dirty="0" smtClean="0"/>
              <a:t>Go to your participants</a:t>
            </a:r>
          </a:p>
          <a:p>
            <a:pPr lvl="1"/>
            <a:r>
              <a:rPr lang="en-US" sz="2400" dirty="0" smtClean="0"/>
              <a:t>Constant contact with partners</a:t>
            </a:r>
          </a:p>
          <a:p>
            <a:pPr lvl="1"/>
            <a:r>
              <a:rPr lang="en-US" sz="2400" dirty="0" smtClean="0"/>
              <a:t>Information cheat sheet</a:t>
            </a:r>
          </a:p>
          <a:p>
            <a:pPr lvl="1"/>
            <a:r>
              <a:rPr lang="en-US" sz="2400" dirty="0" smtClean="0"/>
              <a:t>Child care centers are partners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82" y="3406960"/>
            <a:ext cx="2442689" cy="211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1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1" y="1173480"/>
            <a:ext cx="5975498" cy="4846320"/>
          </a:xfrm>
        </p:spPr>
        <p:txBody>
          <a:bodyPr/>
          <a:lstStyle/>
          <a:p>
            <a:r>
              <a:rPr lang="en-US" dirty="0" smtClean="0"/>
              <a:t>Rochester Rehabilitation Center</a:t>
            </a:r>
          </a:p>
          <a:p>
            <a:pPr lvl="1"/>
            <a:r>
              <a:rPr lang="en-US" sz="2200" dirty="0" smtClean="0"/>
              <a:t>Casts wide net for recruitment</a:t>
            </a:r>
          </a:p>
          <a:p>
            <a:pPr lvl="1"/>
            <a:r>
              <a:rPr lang="en-US" sz="2200" dirty="0" smtClean="0"/>
              <a:t>HR departments as allies</a:t>
            </a:r>
          </a:p>
          <a:p>
            <a:pPr lvl="1"/>
            <a:r>
              <a:rPr lang="en-US" sz="2200" dirty="0" smtClean="0"/>
              <a:t>Understand educational institution offerings and where to partner</a:t>
            </a:r>
          </a:p>
          <a:p>
            <a:pPr lvl="1"/>
            <a:r>
              <a:rPr lang="en-US" sz="2200" dirty="0" smtClean="0"/>
              <a:t>Plain language outreach materials</a:t>
            </a:r>
          </a:p>
          <a:p>
            <a:pPr lvl="1"/>
            <a:r>
              <a:rPr lang="en-US" sz="2200" dirty="0" smtClean="0"/>
              <a:t>Involve child care navigator from the get go</a:t>
            </a: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985" y="1525771"/>
            <a:ext cx="2213368" cy="221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3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80733" y="1350334"/>
            <a:ext cx="6206066" cy="4669465"/>
          </a:xfrm>
        </p:spPr>
        <p:txBody>
          <a:bodyPr/>
          <a:lstStyle/>
          <a:p>
            <a:r>
              <a:rPr lang="en-US" dirty="0" smtClean="0"/>
              <a:t>Moore Community House</a:t>
            </a:r>
          </a:p>
          <a:p>
            <a:pPr lvl="1"/>
            <a:r>
              <a:rPr lang="en-US" sz="2200" dirty="0" smtClean="0"/>
              <a:t>Outreach images reflect success of target population</a:t>
            </a:r>
          </a:p>
          <a:p>
            <a:pPr lvl="1"/>
            <a:r>
              <a:rPr lang="en-US" sz="2200" dirty="0" smtClean="0"/>
              <a:t>Program success stories and graduates sharing success are best marketing tools</a:t>
            </a:r>
          </a:p>
          <a:p>
            <a:pPr lvl="1"/>
            <a:r>
              <a:rPr lang="en-US" sz="2200" dirty="0" smtClean="0"/>
              <a:t>Use American Job Centers to recruit participants</a:t>
            </a:r>
          </a:p>
          <a:p>
            <a:pPr lvl="1"/>
            <a:r>
              <a:rPr lang="en-US" sz="2200" dirty="0" smtClean="0"/>
              <a:t>Understand the child care network and be able to explain it to participants</a:t>
            </a: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" y="2003917"/>
            <a:ext cx="2755398" cy="202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9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engagement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Participant engagement required at each stage of the process:</a:t>
            </a:r>
          </a:p>
          <a:p>
            <a:pPr lvl="1"/>
            <a:r>
              <a:rPr lang="en-US" sz="2200" dirty="0" smtClean="0"/>
              <a:t>Recruitment</a:t>
            </a:r>
          </a:p>
          <a:p>
            <a:pPr lvl="1"/>
            <a:r>
              <a:rPr lang="en-US" sz="2200" dirty="0" smtClean="0"/>
              <a:t>Enrollment</a:t>
            </a:r>
          </a:p>
          <a:p>
            <a:pPr lvl="1"/>
            <a:r>
              <a:rPr lang="en-US" sz="2200" dirty="0" smtClean="0"/>
              <a:t>Training</a:t>
            </a:r>
          </a:p>
          <a:p>
            <a:pPr lvl="1"/>
            <a:r>
              <a:rPr lang="en-US" sz="2200" dirty="0" smtClean="0"/>
              <a:t>Post-training</a:t>
            </a:r>
          </a:p>
          <a:p>
            <a:r>
              <a:rPr lang="en-US" sz="2600" dirty="0" smtClean="0"/>
              <a:t>How is </a:t>
            </a:r>
            <a:r>
              <a:rPr lang="en-US" sz="2600" dirty="0"/>
              <a:t>participant </a:t>
            </a:r>
            <a:r>
              <a:rPr lang="en-US" sz="2600" dirty="0" smtClean="0"/>
              <a:t>engagement for SWFI different or the same from other programs?</a:t>
            </a:r>
          </a:p>
          <a:p>
            <a:r>
              <a:rPr lang="en-US" sz="2600" dirty="0" smtClean="0"/>
              <a:t>What is working for you? What has been challenging?</a:t>
            </a:r>
          </a:p>
        </p:txBody>
      </p:sp>
    </p:spTree>
    <p:extLst>
      <p:ext uri="{BB962C8B-B14F-4D97-AF65-F5344CB8AC3E}">
        <p14:creationId xmlns:p14="http://schemas.microsoft.com/office/powerpoint/2010/main" val="385927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922861"/>
            <a:ext cx="9144000" cy="5534903"/>
          </a:xfrm>
        </p:spPr>
        <p:txBody>
          <a:bodyPr numCol="2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Group </a:t>
            </a:r>
            <a:r>
              <a:rPr lang="en-US" dirty="0" smtClean="0"/>
              <a:t>1 (Jess)</a:t>
            </a:r>
          </a:p>
          <a:p>
            <a:pPr lvl="1"/>
            <a:r>
              <a:rPr lang="en-US" sz="1800" b="0" dirty="0"/>
              <a:t>Total Action Against Poverty in Roanoke Valley, Inc. 	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Moore </a:t>
            </a:r>
            <a:r>
              <a:rPr lang="en-US" sz="1800" dirty="0"/>
              <a:t>Community House</a:t>
            </a:r>
          </a:p>
          <a:p>
            <a:pPr lvl="1"/>
            <a:r>
              <a:rPr lang="en-US" sz="1800" b="0" dirty="0" err="1" smtClean="0"/>
              <a:t>OIC</a:t>
            </a:r>
            <a:r>
              <a:rPr lang="en-US" sz="1800" b="0" dirty="0" smtClean="0"/>
              <a:t> of Broward dba </a:t>
            </a:r>
            <a:r>
              <a:rPr lang="en-US" sz="1800" b="0" dirty="0" err="1" smtClean="0"/>
              <a:t>OIC</a:t>
            </a:r>
            <a:r>
              <a:rPr lang="en-US" sz="1800" b="0" dirty="0" smtClean="0"/>
              <a:t> of South Florida </a:t>
            </a:r>
            <a:r>
              <a:rPr lang="en-US" sz="1800" dirty="0"/>
              <a:t> </a:t>
            </a:r>
            <a:r>
              <a:rPr lang="en-US" sz="1800" b="0" dirty="0"/>
              <a:t>	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City </a:t>
            </a:r>
            <a:r>
              <a:rPr lang="en-US" sz="1800" dirty="0"/>
              <a:t>of Phoenix </a:t>
            </a:r>
            <a:r>
              <a:rPr lang="en-US" dirty="0"/>
              <a:t> 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Group 2 (Lily)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sz="1800" dirty="0" err="1" smtClean="0"/>
              <a:t>OAI</a:t>
            </a:r>
            <a:r>
              <a:rPr lang="en-US" sz="1800" dirty="0" smtClean="0"/>
              <a:t>, Inc.</a:t>
            </a:r>
            <a:endParaRPr lang="en-US" sz="1800" dirty="0"/>
          </a:p>
          <a:p>
            <a:pPr lvl="1"/>
            <a:r>
              <a:rPr lang="en-US" sz="1800" b="0" dirty="0"/>
              <a:t>Action for Boston Community Development, Inc. 	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The </a:t>
            </a:r>
            <a:r>
              <a:rPr lang="en-US" sz="1800" dirty="0" err="1"/>
              <a:t>WorkPlace</a:t>
            </a:r>
            <a:endParaRPr lang="en-US" sz="1800" dirty="0"/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Memphis </a:t>
            </a:r>
            <a:r>
              <a:rPr lang="en-US" sz="1800" dirty="0" err="1"/>
              <a:t>BioWorks</a:t>
            </a:r>
            <a:r>
              <a:rPr lang="en-US" sz="1800" dirty="0"/>
              <a:t> </a:t>
            </a:r>
            <a:r>
              <a:rPr lang="en-US" sz="1800" dirty="0" smtClean="0"/>
              <a:t>Foundation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Vermont </a:t>
            </a:r>
            <a:r>
              <a:rPr lang="en-US" sz="1800" dirty="0"/>
              <a:t>Technical College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Group </a:t>
            </a:r>
            <a:r>
              <a:rPr lang="en-US" dirty="0"/>
              <a:t>3 </a:t>
            </a:r>
            <a:r>
              <a:rPr lang="en-US" dirty="0" smtClean="0"/>
              <a:t>(Elizabeth)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Rochester Rehabilitation </a:t>
            </a:r>
            <a:r>
              <a:rPr lang="en-US" sz="1800" dirty="0" smtClean="0"/>
              <a:t>Center</a:t>
            </a:r>
          </a:p>
          <a:p>
            <a:pPr lvl="1"/>
            <a:r>
              <a:rPr lang="en-US" sz="1800" b="0" dirty="0"/>
              <a:t>Alachua Bradford Regional WB dba CareerSource 	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City </a:t>
            </a:r>
            <a:r>
              <a:rPr lang="en-US" sz="1800" dirty="0"/>
              <a:t>of Long Beach Pacific Gateway </a:t>
            </a:r>
            <a:r>
              <a:rPr lang="en-US" sz="1800" dirty="0" smtClean="0"/>
              <a:t>WIN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Community </a:t>
            </a:r>
            <a:r>
              <a:rPr lang="en-US" sz="1800" dirty="0"/>
              <a:t>College of Aurora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99780"/>
      </p:ext>
    </p:extLst>
  </p:cSld>
  <p:clrMapOvr>
    <a:masterClrMapping/>
  </p:clrMapOvr>
</p:sld>
</file>

<file path=ppt/theme/theme1.xml><?xml version="1.0" encoding="utf-8"?>
<a:theme xmlns:a="http://schemas.openxmlformats.org/drawingml/2006/main" name="Mathematica">
  <a:themeElements>
    <a:clrScheme name="Mathematica Red">
      <a:dk1>
        <a:sysClr val="windowText" lastClr="000000"/>
      </a:dk1>
      <a:lt1>
        <a:sysClr val="window" lastClr="FFFFFF"/>
      </a:lt1>
      <a:dk2>
        <a:srgbClr val="10335A"/>
      </a:dk2>
      <a:lt2>
        <a:srgbClr val="EEECE1"/>
      </a:lt2>
      <a:accent1>
        <a:srgbClr val="E61D35"/>
      </a:accent1>
      <a:accent2>
        <a:srgbClr val="F59A29"/>
      </a:accent2>
      <a:accent3>
        <a:srgbClr val="EA5534"/>
      </a:accent3>
      <a:accent4>
        <a:srgbClr val="F08442"/>
      </a:accent4>
      <a:accent5>
        <a:srgbClr val="FDBC18"/>
      </a:accent5>
      <a:accent6>
        <a:srgbClr val="F2955C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>
    <a:extraClrScheme>
      <a:clrScheme name="Mathematica Blue">
        <a:dk1>
          <a:sysClr val="windowText" lastClr="000000"/>
        </a:dk1>
        <a:lt1>
          <a:sysClr val="window" lastClr="FFFFFF"/>
        </a:lt1>
        <a:dk2>
          <a:srgbClr val="10335A"/>
        </a:dk2>
        <a:lt2>
          <a:srgbClr val="EEECE1"/>
        </a:lt2>
        <a:accent1>
          <a:srgbClr val="184E8A"/>
        </a:accent1>
        <a:accent2>
          <a:srgbClr val="79B4E1"/>
        </a:accent2>
        <a:accent3>
          <a:srgbClr val="2067B6"/>
        </a:accent3>
        <a:accent4>
          <a:srgbClr val="4D9CD7"/>
        </a:accent4>
        <a:accent5>
          <a:srgbClr val="A2CAE8"/>
        </a:accent5>
        <a:accent6>
          <a:srgbClr val="2067B6"/>
        </a:accent6>
        <a:hlink>
          <a:srgbClr val="0000FF"/>
        </a:hlink>
        <a:folHlink>
          <a:srgbClr val="800080"/>
        </a:folHlink>
      </a:clrScheme>
    </a:extraClrScheme>
    <a:extraClrScheme>
      <a:clrScheme name="Mathematica Red">
        <a:dk1>
          <a:sysClr val="windowText" lastClr="000000"/>
        </a:dk1>
        <a:lt1>
          <a:sysClr val="window" lastClr="FFFFFF"/>
        </a:lt1>
        <a:dk2>
          <a:srgbClr val="10335A"/>
        </a:dk2>
        <a:lt2>
          <a:srgbClr val="EEECE1"/>
        </a:lt2>
        <a:accent1>
          <a:srgbClr val="E61D35"/>
        </a:accent1>
        <a:accent2>
          <a:srgbClr val="F59A29"/>
        </a:accent2>
        <a:accent3>
          <a:srgbClr val="EA5534"/>
        </a:accent3>
        <a:accent4>
          <a:srgbClr val="F08442"/>
        </a:accent4>
        <a:accent5>
          <a:srgbClr val="FDBC18"/>
        </a:accent5>
        <a:accent6>
          <a:srgbClr val="F2955C"/>
        </a:accent6>
        <a:hlink>
          <a:srgbClr val="0000FF"/>
        </a:hlink>
        <a:folHlink>
          <a:srgbClr val="800080"/>
        </a:folHlink>
      </a:clrScheme>
    </a:extraClrScheme>
    <a:extraClrScheme>
      <a:clrScheme name="Mathematica Green">
        <a:dk1>
          <a:sysClr val="windowText" lastClr="000000"/>
        </a:dk1>
        <a:lt1>
          <a:sysClr val="window" lastClr="FFFFFF"/>
        </a:lt1>
        <a:dk2>
          <a:srgbClr val="10335A"/>
        </a:dk2>
        <a:lt2>
          <a:srgbClr val="EEECE1"/>
        </a:lt2>
        <a:accent1>
          <a:srgbClr val="006A4F"/>
        </a:accent1>
        <a:accent2>
          <a:srgbClr val="8DC765"/>
        </a:accent2>
        <a:accent3>
          <a:srgbClr val="4C8A3E"/>
        </a:accent3>
        <a:accent4>
          <a:srgbClr val="5CA84A"/>
        </a:accent4>
        <a:accent5>
          <a:srgbClr val="B2DE82"/>
        </a:accent5>
        <a:accent6>
          <a:srgbClr val="5FAD4D"/>
        </a:accent6>
        <a:hlink>
          <a:srgbClr val="0000FF"/>
        </a:hlink>
        <a:folHlink>
          <a:srgbClr val="800080"/>
        </a:folHlink>
      </a:clrScheme>
    </a:extraClrScheme>
  </a:extraClrSchemeLst>
  <a:extLst>
    <a:ext uri="{05A4C25C-085E-4340-85A3-A5531E510DB2}">
      <thm15:themeFamily xmlns:thm15="http://schemas.microsoft.com/office/thememl/2012/main" name="1 Light Background Slide Template.potx" id="{42F54AA8-A9D4-47CF-B703-82EE7EE9E0E2}" vid="{2CC503E2-811B-4FFC-9596-586A9169D7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Light Background Slide Template</Template>
  <TotalTime>230</TotalTime>
  <Words>277</Words>
  <Application>Microsoft Office PowerPoint</Application>
  <PresentationFormat>On-screen Show (4:3)</PresentationFormat>
  <Paragraphs>78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Arial Bold</vt:lpstr>
      <vt:lpstr>Arial Narrow</vt:lpstr>
      <vt:lpstr>Calibri</vt:lpstr>
      <vt:lpstr>Mathematica</vt:lpstr>
      <vt:lpstr> Plenary Session and Breakout Session: Participant Engagement</vt:lpstr>
      <vt:lpstr>PowerPoint Presentation</vt:lpstr>
      <vt:lpstr>Agenda</vt:lpstr>
      <vt:lpstr>August Peer Sharing Call</vt:lpstr>
      <vt:lpstr>Key takeaways</vt:lpstr>
      <vt:lpstr>Key takeaways</vt:lpstr>
      <vt:lpstr>Key takeaways</vt:lpstr>
      <vt:lpstr>Participant engagement</vt:lpstr>
      <vt:lpstr>Small group discussion</vt:lpstr>
      <vt:lpstr>PowerPoint Presentation</vt:lpstr>
    </vt:vector>
  </TitlesOfParts>
  <Company>Mathematica,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Session: Participant Engagement</dc:title>
  <dc:creator>Elizabeth Brown</dc:creator>
  <cp:lastModifiedBy>Alexander Hollister</cp:lastModifiedBy>
  <cp:revision>31</cp:revision>
  <cp:lastPrinted>2013-05-31T17:28:00Z</cp:lastPrinted>
  <dcterms:created xsi:type="dcterms:W3CDTF">2017-10-18T18:43:52Z</dcterms:created>
  <dcterms:modified xsi:type="dcterms:W3CDTF">2017-11-20T13:44:19Z</dcterms:modified>
</cp:coreProperties>
</file>