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1" r:id="rId5"/>
  </p:sldMasterIdLst>
  <p:notesMasterIdLst>
    <p:notesMasterId r:id="rId39"/>
  </p:notesMasterIdLst>
  <p:sldIdLst>
    <p:sldId id="287" r:id="rId6"/>
    <p:sldId id="310" r:id="rId7"/>
    <p:sldId id="311" r:id="rId8"/>
    <p:sldId id="330" r:id="rId9"/>
    <p:sldId id="313" r:id="rId10"/>
    <p:sldId id="314" r:id="rId11"/>
    <p:sldId id="315" r:id="rId12"/>
    <p:sldId id="299" r:id="rId13"/>
    <p:sldId id="300" r:id="rId14"/>
    <p:sldId id="301" r:id="rId15"/>
    <p:sldId id="302" r:id="rId16"/>
    <p:sldId id="325" r:id="rId17"/>
    <p:sldId id="326" r:id="rId18"/>
    <p:sldId id="327" r:id="rId19"/>
    <p:sldId id="328" r:id="rId20"/>
    <p:sldId id="293" r:id="rId21"/>
    <p:sldId id="324" r:id="rId22"/>
    <p:sldId id="292" r:id="rId23"/>
    <p:sldId id="321" r:id="rId24"/>
    <p:sldId id="329" r:id="rId25"/>
    <p:sldId id="320" r:id="rId26"/>
    <p:sldId id="322" r:id="rId27"/>
    <p:sldId id="323" r:id="rId28"/>
    <p:sldId id="305" r:id="rId29"/>
    <p:sldId id="306" r:id="rId30"/>
    <p:sldId id="307" r:id="rId31"/>
    <p:sldId id="308" r:id="rId32"/>
    <p:sldId id="309" r:id="rId33"/>
    <p:sldId id="316" r:id="rId34"/>
    <p:sldId id="317" r:id="rId35"/>
    <p:sldId id="318" r:id="rId36"/>
    <p:sldId id="319" r:id="rId37"/>
    <p:sldId id="30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93" autoAdjust="0"/>
    <p:restoredTop sz="93809" autoAdjust="0"/>
  </p:normalViewPr>
  <p:slideViewPr>
    <p:cSldViewPr snapToGrid="0">
      <p:cViewPr varScale="1">
        <p:scale>
          <a:sx n="68" d="100"/>
          <a:sy n="68" d="100"/>
        </p:scale>
        <p:origin x="11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0A9317-3F5A-4A7E-86FE-EA17472DCB37}" type="doc">
      <dgm:prSet loTypeId="urn:microsoft.com/office/officeart/2005/8/layout/hList3" loCatId="list" qsTypeId="urn:microsoft.com/office/officeart/2005/8/quickstyle/simple3" qsCatId="simple" csTypeId="urn:microsoft.com/office/officeart/2005/8/colors/accent1_2" csCatId="accent1" phldr="1"/>
      <dgm:spPr/>
      <dgm:t>
        <a:bodyPr/>
        <a:lstStyle/>
        <a:p>
          <a:endParaRPr lang="en-US"/>
        </a:p>
      </dgm:t>
    </dgm:pt>
    <dgm:pt modelId="{1FCEB2ED-9511-431C-BE13-C9E4272EA30F}">
      <dgm:prSet phldrT="[Text]" custT="1"/>
      <dgm: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sz="2800" dirty="0"/>
            <a:t>    </a:t>
          </a:r>
          <a:r>
            <a:rPr lang="en-US" sz="2200" dirty="0"/>
            <a:t>OA</a:t>
          </a:r>
          <a:r>
            <a:rPr lang="en-US" sz="4100" dirty="0"/>
            <a:t>	</a:t>
          </a:r>
        </a:p>
      </dgm:t>
    </dgm:pt>
    <dgm:pt modelId="{D2BB902C-7AEC-4183-9360-9BF13A4EE7DD}" type="parTrans" cxnId="{4483A766-35B8-43C8-8E13-DEA0846C1B19}">
      <dgm:prSet/>
      <dgm:spPr/>
      <dgm:t>
        <a:bodyPr/>
        <a:lstStyle/>
        <a:p>
          <a:endParaRPr lang="en-US"/>
        </a:p>
      </dgm:t>
    </dgm:pt>
    <dgm:pt modelId="{34B5D295-4D91-4140-BDFF-95DC35FF76BF}" type="sibTrans" cxnId="{4483A766-35B8-43C8-8E13-DEA0846C1B19}">
      <dgm:prSet/>
      <dgm:spPr/>
      <dgm:t>
        <a:bodyPr/>
        <a:lstStyle/>
        <a:p>
          <a:endParaRPr lang="en-US"/>
        </a:p>
      </dgm:t>
    </dgm:pt>
    <dgm:pt modelId="{5153C8B9-64AF-4B66-8F83-F1C25CCD5B24}">
      <dgm:prSet phldrT="[Text]" custT="1"/>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sz="2200" dirty="0"/>
            <a:t>Industry-Equity Partners</a:t>
          </a:r>
        </a:p>
      </dgm:t>
    </dgm:pt>
    <dgm:pt modelId="{EC02681F-5382-4796-9846-A4E4DF1A42F7}" type="parTrans" cxnId="{204C1E0F-1B31-40C2-853F-143848D0E800}">
      <dgm:prSet/>
      <dgm:spPr/>
      <dgm:t>
        <a:bodyPr/>
        <a:lstStyle/>
        <a:p>
          <a:endParaRPr lang="en-US"/>
        </a:p>
      </dgm:t>
    </dgm:pt>
    <dgm:pt modelId="{32BE3AE9-307E-460F-9129-E9DC2767D75C}" type="sibTrans" cxnId="{204C1E0F-1B31-40C2-853F-143848D0E800}">
      <dgm:prSet/>
      <dgm:spPr/>
      <dgm:t>
        <a:bodyPr/>
        <a:lstStyle/>
        <a:p>
          <a:endParaRPr lang="en-US"/>
        </a:p>
      </dgm:t>
    </dgm:pt>
    <dgm:pt modelId="{BF127AF0-4C81-4722-8FA8-11EAE3926362}">
      <dgm:prSet phldrT="[Text]" custT="1"/>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pPr algn="ctr">
            <a:spcAft>
              <a:spcPts val="0"/>
            </a:spcAft>
          </a:pPr>
          <a:r>
            <a:rPr lang="en-US" sz="2200" dirty="0"/>
            <a:t>SAAs</a:t>
          </a:r>
        </a:p>
      </dgm:t>
    </dgm:pt>
    <dgm:pt modelId="{8DAE2C3F-597A-4D26-BF4C-A8A532CA3E99}" type="parTrans" cxnId="{52DC5F9A-D557-4A48-8E6C-A5DCEFA446E5}">
      <dgm:prSet/>
      <dgm:spPr/>
      <dgm:t>
        <a:bodyPr/>
        <a:lstStyle/>
        <a:p>
          <a:endParaRPr lang="en-US"/>
        </a:p>
      </dgm:t>
    </dgm:pt>
    <dgm:pt modelId="{80783D1B-530A-4715-B6F9-5A89D61A7601}" type="sibTrans" cxnId="{52DC5F9A-D557-4A48-8E6C-A5DCEFA446E5}">
      <dgm:prSet/>
      <dgm:spPr/>
      <dgm:t>
        <a:bodyPr/>
        <a:lstStyle/>
        <a:p>
          <a:endParaRPr lang="en-US"/>
        </a:p>
      </dgm:t>
    </dgm:pt>
    <dgm:pt modelId="{D4AB3B12-2FF8-4FA1-8CFE-7DE4922A1281}">
      <dgm:prSet phldrT="[Text]" custT="1"/>
      <dgm:spPr/>
      <dgm:t>
        <a:bodyPr/>
        <a:lstStyle/>
        <a:p>
          <a:pPr>
            <a:spcAft>
              <a:spcPts val="600"/>
            </a:spcAft>
          </a:pPr>
          <a:r>
            <a:rPr lang="en-US" sz="3200" dirty="0"/>
            <a:t>Communication and collaboration </a:t>
          </a:r>
        </a:p>
        <a:p>
          <a:pPr>
            <a:spcAft>
              <a:spcPts val="600"/>
            </a:spcAft>
          </a:pPr>
          <a:r>
            <a:rPr lang="en-US" sz="3200" dirty="0"/>
            <a:t>is critical for success!</a:t>
          </a:r>
        </a:p>
      </dgm:t>
    </dgm:pt>
    <dgm:pt modelId="{E44D3E2E-7524-4CEE-82F3-5D6EF736ADC0}" type="sibTrans" cxnId="{0708C0A1-C4C7-4A87-8164-C660A98CA371}">
      <dgm:prSet/>
      <dgm:spPr/>
      <dgm:t>
        <a:bodyPr/>
        <a:lstStyle/>
        <a:p>
          <a:endParaRPr lang="en-US"/>
        </a:p>
      </dgm:t>
    </dgm:pt>
    <dgm:pt modelId="{12DDEA83-CA1A-4F5E-8BB1-FAA47C478329}" type="parTrans" cxnId="{0708C0A1-C4C7-4A87-8164-C660A98CA371}">
      <dgm:prSet/>
      <dgm:spPr/>
      <dgm:t>
        <a:bodyPr/>
        <a:lstStyle/>
        <a:p>
          <a:endParaRPr lang="en-US"/>
        </a:p>
      </dgm:t>
    </dgm:pt>
    <dgm:pt modelId="{8CD7F869-05D0-CA48-8A13-504044FA723B}">
      <dgm:prSet phldrT="[Text]" custT="1"/>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pPr marL="11113" indent="0" algn="ctr">
            <a:tabLst/>
          </a:pPr>
          <a:r>
            <a:rPr lang="en-US" sz="2200" dirty="0"/>
            <a:t>AAI Grantees</a:t>
          </a:r>
        </a:p>
      </dgm:t>
    </dgm:pt>
    <dgm:pt modelId="{90DF89DC-EBCE-1D4C-85FD-3045E4AB3851}" type="parTrans" cxnId="{B291F771-0B79-1C41-832C-29231FB5FDA8}">
      <dgm:prSet/>
      <dgm:spPr/>
      <dgm:t>
        <a:bodyPr/>
        <a:lstStyle/>
        <a:p>
          <a:endParaRPr lang="en-US"/>
        </a:p>
      </dgm:t>
    </dgm:pt>
    <dgm:pt modelId="{50419FAF-30B1-F04C-BED8-6DF71130BFA3}" type="sibTrans" cxnId="{B291F771-0B79-1C41-832C-29231FB5FDA8}">
      <dgm:prSet/>
      <dgm:spPr/>
      <dgm:t>
        <a:bodyPr/>
        <a:lstStyle/>
        <a:p>
          <a:endParaRPr lang="en-US"/>
        </a:p>
      </dgm:t>
    </dgm:pt>
    <dgm:pt modelId="{DF7BB7BD-A02D-064A-9E43-BCC2B4722ACF}">
      <dgm:prSet phldrT="[Text]" custT="1"/>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pPr>
            <a:spcAft>
              <a:spcPts val="0"/>
            </a:spcAft>
          </a:pPr>
          <a:r>
            <a:rPr lang="en-US" sz="2200" dirty="0"/>
            <a:t>SAE</a:t>
          </a:r>
        </a:p>
        <a:p>
          <a:pPr>
            <a:spcAft>
              <a:spcPct val="35000"/>
            </a:spcAft>
          </a:pPr>
          <a:r>
            <a:rPr lang="en-US" sz="2200" dirty="0"/>
            <a:t>Grantees</a:t>
          </a:r>
        </a:p>
      </dgm:t>
    </dgm:pt>
    <dgm:pt modelId="{0F1E9E1C-7474-1B44-9D0C-B96CDDCAE4CA}" type="parTrans" cxnId="{31684D05-5E4D-3B46-AFF9-B662C6CC2116}">
      <dgm:prSet/>
      <dgm:spPr/>
      <dgm:t>
        <a:bodyPr/>
        <a:lstStyle/>
        <a:p>
          <a:endParaRPr lang="en-US"/>
        </a:p>
      </dgm:t>
    </dgm:pt>
    <dgm:pt modelId="{24890513-EA04-C04E-B95B-6A106D1778C4}" type="sibTrans" cxnId="{31684D05-5E4D-3B46-AFF9-B662C6CC2116}">
      <dgm:prSet/>
      <dgm:spPr/>
      <dgm:t>
        <a:bodyPr/>
        <a:lstStyle/>
        <a:p>
          <a:endParaRPr lang="en-US"/>
        </a:p>
      </dgm:t>
    </dgm:pt>
    <dgm:pt modelId="{94532FC6-7FF2-438C-BBDA-F075EDB0918A}" type="pres">
      <dgm:prSet presAssocID="{FC0A9317-3F5A-4A7E-86FE-EA17472DCB37}" presName="composite" presStyleCnt="0">
        <dgm:presLayoutVars>
          <dgm:chMax val="1"/>
          <dgm:dir/>
          <dgm:resizeHandles val="exact"/>
        </dgm:presLayoutVars>
      </dgm:prSet>
      <dgm:spPr/>
    </dgm:pt>
    <dgm:pt modelId="{38D8505A-AA2D-4211-AA43-F7C095B89090}" type="pres">
      <dgm:prSet presAssocID="{D4AB3B12-2FF8-4FA1-8CFE-7DE4922A1281}" presName="roof" presStyleLbl="dkBgShp" presStyleIdx="0" presStyleCnt="2"/>
      <dgm:spPr/>
    </dgm:pt>
    <dgm:pt modelId="{2F8F9E59-3324-4F1C-986A-70C3DCA9603D}" type="pres">
      <dgm:prSet presAssocID="{D4AB3B12-2FF8-4FA1-8CFE-7DE4922A1281}" presName="pillars" presStyleCnt="0"/>
      <dgm:spPr/>
    </dgm:pt>
    <dgm:pt modelId="{3FE04B9C-2A21-4D08-9301-AD9F9C65B71B}" type="pres">
      <dgm:prSet presAssocID="{D4AB3B12-2FF8-4FA1-8CFE-7DE4922A1281}" presName="pillar1" presStyleLbl="node1" presStyleIdx="0" presStyleCnt="5">
        <dgm:presLayoutVars>
          <dgm:bulletEnabled val="1"/>
        </dgm:presLayoutVars>
      </dgm:prSet>
      <dgm:spPr/>
    </dgm:pt>
    <dgm:pt modelId="{CC4604E5-EDE6-43E4-9AED-28D51549C9ED}" type="pres">
      <dgm:prSet presAssocID="{5153C8B9-64AF-4B66-8F83-F1C25CCD5B24}" presName="pillarX" presStyleLbl="node1" presStyleIdx="1" presStyleCnt="5">
        <dgm:presLayoutVars>
          <dgm:bulletEnabled val="1"/>
        </dgm:presLayoutVars>
      </dgm:prSet>
      <dgm:spPr/>
    </dgm:pt>
    <dgm:pt modelId="{B78A54E7-C731-0A4B-9CE6-EB9B24D03EC7}" type="pres">
      <dgm:prSet presAssocID="{8CD7F869-05D0-CA48-8A13-504044FA723B}" presName="pillarX" presStyleLbl="node1" presStyleIdx="2" presStyleCnt="5" custLinFactNeighborX="787">
        <dgm:presLayoutVars>
          <dgm:bulletEnabled val="1"/>
        </dgm:presLayoutVars>
      </dgm:prSet>
      <dgm:spPr/>
    </dgm:pt>
    <dgm:pt modelId="{22C26481-0A1D-6845-B221-D1DF6E31D310}" type="pres">
      <dgm:prSet presAssocID="{DF7BB7BD-A02D-064A-9E43-BCC2B4722ACF}" presName="pillarX" presStyleLbl="node1" presStyleIdx="3" presStyleCnt="5">
        <dgm:presLayoutVars>
          <dgm:bulletEnabled val="1"/>
        </dgm:presLayoutVars>
      </dgm:prSet>
      <dgm:spPr/>
    </dgm:pt>
    <dgm:pt modelId="{2A3745AF-D2EA-42C2-874D-15A94190CE99}" type="pres">
      <dgm:prSet presAssocID="{BF127AF0-4C81-4722-8FA8-11EAE3926362}" presName="pillarX" presStyleLbl="node1" presStyleIdx="4" presStyleCnt="5">
        <dgm:presLayoutVars>
          <dgm:bulletEnabled val="1"/>
        </dgm:presLayoutVars>
      </dgm:prSet>
      <dgm:spPr/>
    </dgm:pt>
    <dgm:pt modelId="{C4029567-CDF8-49D9-8B5E-B3726EB67B97}" type="pres">
      <dgm:prSet presAssocID="{D4AB3B12-2FF8-4FA1-8CFE-7DE4922A1281}" presName="base" presStyleLbl="dkBgShp" presStyleIdx="1" presStyleCnt="2"/>
      <dgm:spPr/>
    </dgm:pt>
  </dgm:ptLst>
  <dgm:cxnLst>
    <dgm:cxn modelId="{31684D05-5E4D-3B46-AFF9-B662C6CC2116}" srcId="{D4AB3B12-2FF8-4FA1-8CFE-7DE4922A1281}" destId="{DF7BB7BD-A02D-064A-9E43-BCC2B4722ACF}" srcOrd="3" destOrd="0" parTransId="{0F1E9E1C-7474-1B44-9D0C-B96CDDCAE4CA}" sibTransId="{24890513-EA04-C04E-B95B-6A106D1778C4}"/>
    <dgm:cxn modelId="{204C1E0F-1B31-40C2-853F-143848D0E800}" srcId="{D4AB3B12-2FF8-4FA1-8CFE-7DE4922A1281}" destId="{5153C8B9-64AF-4B66-8F83-F1C25CCD5B24}" srcOrd="1" destOrd="0" parTransId="{EC02681F-5382-4796-9846-A4E4DF1A42F7}" sibTransId="{32BE3AE9-307E-460F-9129-E9DC2767D75C}"/>
    <dgm:cxn modelId="{4AC2D52A-B034-1A49-8521-14EBB1F51791}" type="presOf" srcId="{8CD7F869-05D0-CA48-8A13-504044FA723B}" destId="{B78A54E7-C731-0A4B-9CE6-EB9B24D03EC7}" srcOrd="0" destOrd="0" presId="urn:microsoft.com/office/officeart/2005/8/layout/hList3"/>
    <dgm:cxn modelId="{7C55642D-4E3D-5349-B312-7441BC6FE0AE}" type="presOf" srcId="{BF127AF0-4C81-4722-8FA8-11EAE3926362}" destId="{2A3745AF-D2EA-42C2-874D-15A94190CE99}" srcOrd="0" destOrd="0" presId="urn:microsoft.com/office/officeart/2005/8/layout/hList3"/>
    <dgm:cxn modelId="{85CE7842-45D9-E749-9D67-B3C292373ED2}" type="presOf" srcId="{FC0A9317-3F5A-4A7E-86FE-EA17472DCB37}" destId="{94532FC6-7FF2-438C-BBDA-F075EDB0918A}" srcOrd="0" destOrd="0" presId="urn:microsoft.com/office/officeart/2005/8/layout/hList3"/>
    <dgm:cxn modelId="{2E7B6944-39BC-F049-8D6E-C4F0D4C7C2EA}" type="presOf" srcId="{5153C8B9-64AF-4B66-8F83-F1C25CCD5B24}" destId="{CC4604E5-EDE6-43E4-9AED-28D51549C9ED}" srcOrd="0" destOrd="0" presId="urn:microsoft.com/office/officeart/2005/8/layout/hList3"/>
    <dgm:cxn modelId="{4483A766-35B8-43C8-8E13-DEA0846C1B19}" srcId="{D4AB3B12-2FF8-4FA1-8CFE-7DE4922A1281}" destId="{1FCEB2ED-9511-431C-BE13-C9E4272EA30F}" srcOrd="0" destOrd="0" parTransId="{D2BB902C-7AEC-4183-9360-9BF13A4EE7DD}" sibTransId="{34B5D295-4D91-4140-BDFF-95DC35FF76BF}"/>
    <dgm:cxn modelId="{B291F771-0B79-1C41-832C-29231FB5FDA8}" srcId="{D4AB3B12-2FF8-4FA1-8CFE-7DE4922A1281}" destId="{8CD7F869-05D0-CA48-8A13-504044FA723B}" srcOrd="2" destOrd="0" parTransId="{90DF89DC-EBCE-1D4C-85FD-3045E4AB3851}" sibTransId="{50419FAF-30B1-F04C-BED8-6DF71130BFA3}"/>
    <dgm:cxn modelId="{CA9B0490-AB40-6145-81F3-7484316C44A8}" type="presOf" srcId="{D4AB3B12-2FF8-4FA1-8CFE-7DE4922A1281}" destId="{38D8505A-AA2D-4211-AA43-F7C095B89090}" srcOrd="0" destOrd="0" presId="urn:microsoft.com/office/officeart/2005/8/layout/hList3"/>
    <dgm:cxn modelId="{4BC85891-E445-9541-A8D1-B371F24C5AE0}" type="presOf" srcId="{1FCEB2ED-9511-431C-BE13-C9E4272EA30F}" destId="{3FE04B9C-2A21-4D08-9301-AD9F9C65B71B}" srcOrd="0" destOrd="0" presId="urn:microsoft.com/office/officeart/2005/8/layout/hList3"/>
    <dgm:cxn modelId="{52DC5F9A-D557-4A48-8E6C-A5DCEFA446E5}" srcId="{D4AB3B12-2FF8-4FA1-8CFE-7DE4922A1281}" destId="{BF127AF0-4C81-4722-8FA8-11EAE3926362}" srcOrd="4" destOrd="0" parTransId="{8DAE2C3F-597A-4D26-BF4C-A8A532CA3E99}" sibTransId="{80783D1B-530A-4715-B6F9-5A89D61A7601}"/>
    <dgm:cxn modelId="{0708C0A1-C4C7-4A87-8164-C660A98CA371}" srcId="{FC0A9317-3F5A-4A7E-86FE-EA17472DCB37}" destId="{D4AB3B12-2FF8-4FA1-8CFE-7DE4922A1281}" srcOrd="0" destOrd="0" parTransId="{12DDEA83-CA1A-4F5E-8BB1-FAA47C478329}" sibTransId="{E44D3E2E-7524-4CEE-82F3-5D6EF736ADC0}"/>
    <dgm:cxn modelId="{6B75CFDF-2289-7F46-8A2D-3A3AC300FBD9}" type="presOf" srcId="{DF7BB7BD-A02D-064A-9E43-BCC2B4722ACF}" destId="{22C26481-0A1D-6845-B221-D1DF6E31D310}" srcOrd="0" destOrd="0" presId="urn:microsoft.com/office/officeart/2005/8/layout/hList3"/>
    <dgm:cxn modelId="{885A7BBD-B9E8-954A-9FC3-4481EF74BB2A}" type="presParOf" srcId="{94532FC6-7FF2-438C-BBDA-F075EDB0918A}" destId="{38D8505A-AA2D-4211-AA43-F7C095B89090}" srcOrd="0" destOrd="0" presId="urn:microsoft.com/office/officeart/2005/8/layout/hList3"/>
    <dgm:cxn modelId="{CD3D2640-B73E-2140-8E9E-2416082BABD1}" type="presParOf" srcId="{94532FC6-7FF2-438C-BBDA-F075EDB0918A}" destId="{2F8F9E59-3324-4F1C-986A-70C3DCA9603D}" srcOrd="1" destOrd="0" presId="urn:microsoft.com/office/officeart/2005/8/layout/hList3"/>
    <dgm:cxn modelId="{6D7F82F4-0A35-1647-903A-01743A8788FC}" type="presParOf" srcId="{2F8F9E59-3324-4F1C-986A-70C3DCA9603D}" destId="{3FE04B9C-2A21-4D08-9301-AD9F9C65B71B}" srcOrd="0" destOrd="0" presId="urn:microsoft.com/office/officeart/2005/8/layout/hList3"/>
    <dgm:cxn modelId="{94DE837E-3716-9D4E-8934-610FADA1C614}" type="presParOf" srcId="{2F8F9E59-3324-4F1C-986A-70C3DCA9603D}" destId="{CC4604E5-EDE6-43E4-9AED-28D51549C9ED}" srcOrd="1" destOrd="0" presId="urn:microsoft.com/office/officeart/2005/8/layout/hList3"/>
    <dgm:cxn modelId="{616309A2-1EB4-0A46-A829-991966D03D92}" type="presParOf" srcId="{2F8F9E59-3324-4F1C-986A-70C3DCA9603D}" destId="{B78A54E7-C731-0A4B-9CE6-EB9B24D03EC7}" srcOrd="2" destOrd="0" presId="urn:microsoft.com/office/officeart/2005/8/layout/hList3"/>
    <dgm:cxn modelId="{A1FA9539-7AA5-AB41-9452-ED3130813FE4}" type="presParOf" srcId="{2F8F9E59-3324-4F1C-986A-70C3DCA9603D}" destId="{22C26481-0A1D-6845-B221-D1DF6E31D310}" srcOrd="3" destOrd="0" presId="urn:microsoft.com/office/officeart/2005/8/layout/hList3"/>
    <dgm:cxn modelId="{58FA7953-2315-E549-B143-82228A218018}" type="presParOf" srcId="{2F8F9E59-3324-4F1C-986A-70C3DCA9603D}" destId="{2A3745AF-D2EA-42C2-874D-15A94190CE99}" srcOrd="4" destOrd="0" presId="urn:microsoft.com/office/officeart/2005/8/layout/hList3"/>
    <dgm:cxn modelId="{4A89F527-3C3B-4546-9FE7-096E6F8BB0E0}" type="presParOf" srcId="{94532FC6-7FF2-438C-BBDA-F075EDB0918A}" destId="{C4029567-CDF8-49D9-8B5E-B3726EB67B97}"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8505A-AA2D-4211-AA43-F7C095B89090}">
      <dsp:nvSpPr>
        <dsp:cNvPr id="0" name=""/>
        <dsp:cNvSpPr/>
      </dsp:nvSpPr>
      <dsp:spPr>
        <a:xfrm>
          <a:off x="0" y="0"/>
          <a:ext cx="7462557" cy="113372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ts val="600"/>
            </a:spcAft>
            <a:buNone/>
          </a:pPr>
          <a:r>
            <a:rPr lang="en-US" sz="3200" kern="1200" dirty="0"/>
            <a:t>Communication and collaboration </a:t>
          </a:r>
        </a:p>
        <a:p>
          <a:pPr marL="0" lvl="0" indent="0" algn="ctr" defTabSz="1422400">
            <a:lnSpc>
              <a:spcPct val="90000"/>
            </a:lnSpc>
            <a:spcBef>
              <a:spcPct val="0"/>
            </a:spcBef>
            <a:spcAft>
              <a:spcPts val="600"/>
            </a:spcAft>
            <a:buNone/>
          </a:pPr>
          <a:r>
            <a:rPr lang="en-US" sz="3200" kern="1200" dirty="0"/>
            <a:t>is critical for success!</a:t>
          </a:r>
        </a:p>
      </dsp:txBody>
      <dsp:txXfrm>
        <a:off x="0" y="0"/>
        <a:ext cx="7462557" cy="1133727"/>
      </dsp:txXfrm>
    </dsp:sp>
    <dsp:sp modelId="{3FE04B9C-2A21-4D08-9301-AD9F9C65B71B}">
      <dsp:nvSpPr>
        <dsp:cNvPr id="0" name=""/>
        <dsp:cNvSpPr/>
      </dsp:nvSpPr>
      <dsp:spPr>
        <a:xfrm>
          <a:off x="910" y="1133727"/>
          <a:ext cx="1492147" cy="2380826"/>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    </a:t>
          </a:r>
          <a:r>
            <a:rPr lang="en-US" sz="2200" kern="1200" dirty="0"/>
            <a:t>OA</a:t>
          </a:r>
          <a:r>
            <a:rPr lang="en-US" sz="4100" kern="1200" dirty="0"/>
            <a:t>	</a:t>
          </a:r>
        </a:p>
      </dsp:txBody>
      <dsp:txXfrm>
        <a:off x="910" y="1133727"/>
        <a:ext cx="1492147" cy="2380826"/>
      </dsp:txXfrm>
    </dsp:sp>
    <dsp:sp modelId="{CC4604E5-EDE6-43E4-9AED-28D51549C9ED}">
      <dsp:nvSpPr>
        <dsp:cNvPr id="0" name=""/>
        <dsp:cNvSpPr/>
      </dsp:nvSpPr>
      <dsp:spPr>
        <a:xfrm>
          <a:off x="1493057" y="1133727"/>
          <a:ext cx="1492147" cy="2380826"/>
        </a:xfrm>
        <a:prstGeom prst="rect">
          <a:avLst/>
        </a:prstGeom>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Industry-Equity Partners</a:t>
          </a:r>
        </a:p>
      </dsp:txBody>
      <dsp:txXfrm>
        <a:off x="1493057" y="1133727"/>
        <a:ext cx="1492147" cy="2380826"/>
      </dsp:txXfrm>
    </dsp:sp>
    <dsp:sp modelId="{B78A54E7-C731-0A4B-9CE6-EB9B24D03EC7}">
      <dsp:nvSpPr>
        <dsp:cNvPr id="0" name=""/>
        <dsp:cNvSpPr/>
      </dsp:nvSpPr>
      <dsp:spPr>
        <a:xfrm>
          <a:off x="2996948" y="1133727"/>
          <a:ext cx="1492147" cy="2380826"/>
        </a:xfrm>
        <a:prstGeom prst="rect">
          <a:avLst/>
        </a:prstGeom>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11113" lvl="0" indent="0" algn="ctr" defTabSz="977900">
            <a:lnSpc>
              <a:spcPct val="90000"/>
            </a:lnSpc>
            <a:spcBef>
              <a:spcPct val="0"/>
            </a:spcBef>
            <a:spcAft>
              <a:spcPct val="35000"/>
            </a:spcAft>
            <a:buNone/>
            <a:tabLst/>
          </a:pPr>
          <a:r>
            <a:rPr lang="en-US" sz="2200" kern="1200" dirty="0"/>
            <a:t>AAI Grantees</a:t>
          </a:r>
        </a:p>
      </dsp:txBody>
      <dsp:txXfrm>
        <a:off x="2996948" y="1133727"/>
        <a:ext cx="1492147" cy="2380826"/>
      </dsp:txXfrm>
    </dsp:sp>
    <dsp:sp modelId="{22C26481-0A1D-6845-B221-D1DF6E31D310}">
      <dsp:nvSpPr>
        <dsp:cNvPr id="0" name=""/>
        <dsp:cNvSpPr/>
      </dsp:nvSpPr>
      <dsp:spPr>
        <a:xfrm>
          <a:off x="4477352" y="1133727"/>
          <a:ext cx="1492147" cy="2380826"/>
        </a:xfrm>
        <a:prstGeom prst="rect">
          <a:avLst/>
        </a:prstGeom>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kern="1200" dirty="0"/>
            <a:t>SAE</a:t>
          </a:r>
        </a:p>
        <a:p>
          <a:pPr marL="0" lvl="0" indent="0" algn="ctr" defTabSz="977900">
            <a:lnSpc>
              <a:spcPct val="90000"/>
            </a:lnSpc>
            <a:spcBef>
              <a:spcPct val="0"/>
            </a:spcBef>
            <a:spcAft>
              <a:spcPct val="35000"/>
            </a:spcAft>
            <a:buNone/>
          </a:pPr>
          <a:r>
            <a:rPr lang="en-US" sz="2200" kern="1200" dirty="0"/>
            <a:t>Grantees</a:t>
          </a:r>
        </a:p>
      </dsp:txBody>
      <dsp:txXfrm>
        <a:off x="4477352" y="1133727"/>
        <a:ext cx="1492147" cy="2380826"/>
      </dsp:txXfrm>
    </dsp:sp>
    <dsp:sp modelId="{2A3745AF-D2EA-42C2-874D-15A94190CE99}">
      <dsp:nvSpPr>
        <dsp:cNvPr id="0" name=""/>
        <dsp:cNvSpPr/>
      </dsp:nvSpPr>
      <dsp:spPr>
        <a:xfrm>
          <a:off x="5969499" y="1133727"/>
          <a:ext cx="1492147" cy="2380826"/>
        </a:xfrm>
        <a:prstGeom prst="rect">
          <a:avLst/>
        </a:prstGeom>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kern="1200" dirty="0"/>
            <a:t>SAAs</a:t>
          </a:r>
        </a:p>
      </dsp:txBody>
      <dsp:txXfrm>
        <a:off x="5969499" y="1133727"/>
        <a:ext cx="1492147" cy="2380826"/>
      </dsp:txXfrm>
    </dsp:sp>
    <dsp:sp modelId="{C4029567-CDF8-49D9-8B5E-B3726EB67B97}">
      <dsp:nvSpPr>
        <dsp:cNvPr id="0" name=""/>
        <dsp:cNvSpPr/>
      </dsp:nvSpPr>
      <dsp:spPr>
        <a:xfrm>
          <a:off x="0" y="3514553"/>
          <a:ext cx="7462557" cy="26453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88989-C4F2-419E-8CC5-53E2453B8A9F}" type="datetimeFigureOut">
              <a:rPr lang="en-US" smtClean="0"/>
              <a:t>2/23/2018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0D2C8-4E9D-4ABA-936B-5E500A1B423B}" type="slidenum">
              <a:rPr lang="en-US" smtClean="0"/>
              <a:t>‹#›</a:t>
            </a:fld>
            <a:endParaRPr lang="en-US"/>
          </a:p>
        </p:txBody>
      </p:sp>
    </p:spTree>
    <p:extLst>
      <p:ext uri="{BB962C8B-B14F-4D97-AF65-F5344CB8AC3E}">
        <p14:creationId xmlns:p14="http://schemas.microsoft.com/office/powerpoint/2010/main" val="302674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4</a:t>
            </a:fld>
            <a:endParaRPr lang="en-US"/>
          </a:p>
        </p:txBody>
      </p:sp>
    </p:spTree>
    <p:extLst>
      <p:ext uri="{BB962C8B-B14F-4D97-AF65-F5344CB8AC3E}">
        <p14:creationId xmlns:p14="http://schemas.microsoft.com/office/powerpoint/2010/main" val="311603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14</a:t>
            </a:fld>
            <a:endParaRPr lang="en-US"/>
          </a:p>
        </p:txBody>
      </p:sp>
    </p:spTree>
    <p:extLst>
      <p:ext uri="{BB962C8B-B14F-4D97-AF65-F5344CB8AC3E}">
        <p14:creationId xmlns:p14="http://schemas.microsoft.com/office/powerpoint/2010/main" val="321452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apprenticeship is a job, we only train those who have been selected by the employer. Thus, industry and funders like government want to ensure we are making strategic investment in those with highest likelihood of success and completion and ultimately retention. This tech assessment was informed by industry and a committee of people representing our target groups, women, minorities and veterans.  </a:t>
            </a:r>
          </a:p>
          <a:p>
            <a:endParaRPr lang="en-US" dirty="0"/>
          </a:p>
          <a:p>
            <a:r>
              <a:rPr lang="en-US" dirty="0"/>
              <a:t>Base aptitude shows combination of skills and ability to learn, adapt, problem solve, work with diverse groups, etc.</a:t>
            </a:r>
          </a:p>
          <a:p>
            <a:endParaRPr lang="en-US" dirty="0"/>
          </a:p>
          <a:p>
            <a:r>
              <a:rPr lang="en-US" dirty="0"/>
              <a:t>The old adage, no one appreciates or values something for free, this may be free, but there is a significant time investment on the part of the participant.</a:t>
            </a:r>
          </a:p>
        </p:txBody>
      </p:sp>
      <p:sp>
        <p:nvSpPr>
          <p:cNvPr id="4" name="Slide Number Placeholder 3"/>
          <p:cNvSpPr>
            <a:spLocks noGrp="1"/>
          </p:cNvSpPr>
          <p:nvPr>
            <p:ph type="sldNum" sz="quarter" idx="10"/>
          </p:nvPr>
        </p:nvSpPr>
        <p:spPr/>
        <p:txBody>
          <a:bodyPr/>
          <a:lstStyle/>
          <a:p>
            <a:fld id="{0DB0D2C8-4E9D-4ABA-936B-5E500A1B423B}" type="slidenum">
              <a:rPr lang="en-US" smtClean="0"/>
              <a:t>20</a:t>
            </a:fld>
            <a:endParaRPr lang="en-US"/>
          </a:p>
        </p:txBody>
      </p:sp>
    </p:spTree>
    <p:extLst>
      <p:ext uri="{BB962C8B-B14F-4D97-AF65-F5344CB8AC3E}">
        <p14:creationId xmlns:p14="http://schemas.microsoft.com/office/powerpoint/2010/main" val="20419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apprenticeship is a job, we only train those who have been selected by the employer. Thus, industry and funders like government want to ensure we are making strategic investment in those with highest likelihood of success and completion and ultimately retention. This tech assessment was informed by industry and a committee of people representing our target groups, women, minorities and veterans.  </a:t>
            </a:r>
          </a:p>
          <a:p>
            <a:endParaRPr lang="en-US" dirty="0"/>
          </a:p>
          <a:p>
            <a:r>
              <a:rPr lang="en-US" dirty="0"/>
              <a:t>Base aptitude shows combination of skills and ability to learn, adapt, problem solve, work with diverse groups, etc.</a:t>
            </a:r>
          </a:p>
          <a:p>
            <a:endParaRPr lang="en-US" dirty="0"/>
          </a:p>
          <a:p>
            <a:r>
              <a:rPr lang="en-US" dirty="0"/>
              <a:t>The old adage, no one appreciates or values something for free, this may be free, but there is a significant time investment on the part of the participant.</a:t>
            </a:r>
          </a:p>
        </p:txBody>
      </p:sp>
      <p:sp>
        <p:nvSpPr>
          <p:cNvPr id="4" name="Slide Number Placeholder 3"/>
          <p:cNvSpPr>
            <a:spLocks noGrp="1"/>
          </p:cNvSpPr>
          <p:nvPr>
            <p:ph type="sldNum" sz="quarter" idx="10"/>
          </p:nvPr>
        </p:nvSpPr>
        <p:spPr/>
        <p:txBody>
          <a:bodyPr/>
          <a:lstStyle/>
          <a:p>
            <a:fld id="{0DB0D2C8-4E9D-4ABA-936B-5E500A1B423B}" type="slidenum">
              <a:rPr lang="en-US" smtClean="0"/>
              <a:t>21</a:t>
            </a:fld>
            <a:endParaRPr lang="en-US"/>
          </a:p>
        </p:txBody>
      </p:sp>
    </p:spTree>
    <p:extLst>
      <p:ext uri="{BB962C8B-B14F-4D97-AF65-F5344CB8AC3E}">
        <p14:creationId xmlns:p14="http://schemas.microsoft.com/office/powerpoint/2010/main" val="406958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section, sample question, prep resources</a:t>
            </a:r>
          </a:p>
          <a:p>
            <a:r>
              <a:rPr lang="en-US" dirty="0"/>
              <a:t>Shows score, past scores, </a:t>
            </a:r>
          </a:p>
          <a:p>
            <a:r>
              <a:rPr lang="en-US" dirty="0"/>
              <a:t>Red, yellow, green rating in each test area</a:t>
            </a:r>
          </a:p>
          <a:p>
            <a:endParaRPr lang="en-US" dirty="0"/>
          </a:p>
          <a:p>
            <a:r>
              <a:rPr lang="en-US" dirty="0"/>
              <a:t>Math: through algebra, a couple of geometry questions</a:t>
            </a:r>
          </a:p>
        </p:txBody>
      </p:sp>
      <p:sp>
        <p:nvSpPr>
          <p:cNvPr id="4" name="Slide Number Placeholder 3"/>
          <p:cNvSpPr>
            <a:spLocks noGrp="1"/>
          </p:cNvSpPr>
          <p:nvPr>
            <p:ph type="sldNum" sz="quarter" idx="10"/>
          </p:nvPr>
        </p:nvSpPr>
        <p:spPr/>
        <p:txBody>
          <a:bodyPr/>
          <a:lstStyle/>
          <a:p>
            <a:fld id="{0DB0D2C8-4E9D-4ABA-936B-5E500A1B423B}" type="slidenum">
              <a:rPr lang="en-US" smtClean="0"/>
              <a:t>22</a:t>
            </a:fld>
            <a:endParaRPr lang="en-US"/>
          </a:p>
        </p:txBody>
      </p:sp>
    </p:spTree>
    <p:extLst>
      <p:ext uri="{BB962C8B-B14F-4D97-AF65-F5344CB8AC3E}">
        <p14:creationId xmlns:p14="http://schemas.microsoft.com/office/powerpoint/2010/main" val="1829647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minimum score for consideration is decided by the market and needs of employers locally, but is set for the market as a whole. </a:t>
            </a:r>
          </a:p>
          <a:p>
            <a:r>
              <a:rPr lang="en-US" dirty="0"/>
              <a:t>Candidate receives email after take test with </a:t>
            </a:r>
          </a:p>
          <a:p>
            <a:r>
              <a:rPr lang="en-US" dirty="0"/>
              <a:t>Total Score</a:t>
            </a:r>
          </a:p>
          <a:p>
            <a:r>
              <a:rPr lang="en-US" dirty="0" err="1"/>
              <a:t>Approx</a:t>
            </a:r>
            <a:r>
              <a:rPr lang="en-US" dirty="0"/>
              <a:t> Rank</a:t>
            </a:r>
          </a:p>
          <a:p>
            <a:r>
              <a:rPr lang="en-US" dirty="0"/>
              <a:t>Red/yellow/green for each test area</a:t>
            </a:r>
          </a:p>
          <a:p>
            <a:endParaRPr lang="en-US" dirty="0"/>
          </a:p>
          <a:p>
            <a:r>
              <a:rPr lang="en-US" dirty="0"/>
              <a:t>Info about ranking and whether they should re-take. Notification if bumped from ranked pool.</a:t>
            </a:r>
          </a:p>
          <a:p>
            <a:r>
              <a:rPr lang="en-US" dirty="0"/>
              <a:t>When out of test attempts or perform poorly, refer to partners</a:t>
            </a:r>
          </a:p>
        </p:txBody>
      </p:sp>
      <p:sp>
        <p:nvSpPr>
          <p:cNvPr id="4" name="Slide Number Placeholder 3"/>
          <p:cNvSpPr>
            <a:spLocks noGrp="1"/>
          </p:cNvSpPr>
          <p:nvPr>
            <p:ph type="sldNum" sz="quarter" idx="10"/>
          </p:nvPr>
        </p:nvSpPr>
        <p:spPr/>
        <p:txBody>
          <a:bodyPr/>
          <a:lstStyle/>
          <a:p>
            <a:fld id="{0DB0D2C8-4E9D-4ABA-936B-5E500A1B423B}" type="slidenum">
              <a:rPr lang="en-US" smtClean="0"/>
              <a:t>23</a:t>
            </a:fld>
            <a:endParaRPr lang="en-US"/>
          </a:p>
        </p:txBody>
      </p:sp>
    </p:spTree>
    <p:extLst>
      <p:ext uri="{BB962C8B-B14F-4D97-AF65-F5344CB8AC3E}">
        <p14:creationId xmlns:p14="http://schemas.microsoft.com/office/powerpoint/2010/main" val="36858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a:grpSpLocks noChangeAspect="1"/>
          </p:cNvGrpSpPr>
          <p:nvPr userDrawn="1"/>
        </p:nvGrpSpPr>
        <p:grpSpPr>
          <a:xfrm>
            <a:off x="8023226" y="2924758"/>
            <a:ext cx="1120774" cy="3933242"/>
            <a:chOff x="8023226" y="2924758"/>
            <a:chExt cx="1120774" cy="3933242"/>
          </a:xfrm>
        </p:grpSpPr>
        <p:sp>
          <p:nvSpPr>
            <p:cNvPr id="8" name="Isosceles Triangle 7"/>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a:grpSpLocks noChangeAspect="1"/>
          </p:cNvGrpSpPr>
          <p:nvPr userDrawn="1"/>
        </p:nvGrpSpPr>
        <p:grpSpPr>
          <a:xfrm rot="16200000" flipV="1">
            <a:off x="2158718" y="-2158721"/>
            <a:ext cx="1720507" cy="6037943"/>
            <a:chOff x="8150764" y="3372336"/>
            <a:chExt cx="993237" cy="3485664"/>
          </a:xfrm>
        </p:grpSpPr>
        <p:sp>
          <p:nvSpPr>
            <p:cNvPr id="11" name="Isosceles Triangle 10"/>
            <p:cNvSpPr/>
            <p:nvPr userDrawn="1"/>
          </p:nvSpPr>
          <p:spPr>
            <a:xfrm>
              <a:off x="8150764" y="3372336"/>
              <a:ext cx="993237" cy="3485663"/>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userDrawn="1"/>
        </p:nvPicPr>
        <p:blipFill>
          <a:blip r:embed="rId2" cstate="screen">
            <a:clrChange>
              <a:clrFrom>
                <a:srgbClr val="231F20"/>
              </a:clrFrom>
              <a:clrTo>
                <a:srgbClr val="231F20">
                  <a:alpha val="0"/>
                </a:srgbClr>
              </a:clrTo>
            </a:clrChange>
            <a:extLst>
              <a:ext uri="{28A0092B-C50C-407E-A947-70E740481C1C}">
                <a14:useLocalDpi xmlns:a14="http://schemas.microsoft.com/office/drawing/2010/main"/>
              </a:ext>
            </a:extLst>
          </a:blip>
          <a:stretch>
            <a:fillRect/>
          </a:stretch>
        </p:blipFill>
        <p:spPr>
          <a:xfrm>
            <a:off x="360324" y="121812"/>
            <a:ext cx="996650" cy="983981"/>
          </a:xfrm>
          <a:prstGeom prst="rect">
            <a:avLst/>
          </a:prstGeom>
        </p:spPr>
      </p:pic>
      <p:sp>
        <p:nvSpPr>
          <p:cNvPr id="15" name="Rectangle 14"/>
          <p:cNvSpPr/>
          <p:nvPr userDrawn="1"/>
        </p:nvSpPr>
        <p:spPr>
          <a:xfrm>
            <a:off x="3572635" y="4425121"/>
            <a:ext cx="45720" cy="140969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17" name="Text Placeholder 4"/>
          <p:cNvSpPr>
            <a:spLocks noGrp="1"/>
          </p:cNvSpPr>
          <p:nvPr>
            <p:ph type="body" sz="quarter" idx="12" hasCustomPrompt="1"/>
          </p:nvPr>
        </p:nvSpPr>
        <p:spPr>
          <a:xfrm>
            <a:off x="1591081" y="113503"/>
            <a:ext cx="2221861" cy="356956"/>
          </a:xfrm>
        </p:spPr>
        <p:txBody>
          <a:bodyPr anchor="ctr">
            <a:normAutofit/>
          </a:bodyPr>
          <a:lstStyle>
            <a:lvl1pPr marL="0" indent="0" algn="l">
              <a:buNone/>
              <a:defRPr sz="1200" spc="50" baseline="0">
                <a:solidFill>
                  <a:schemeClr val="bg1">
                    <a:alpha val="85000"/>
                  </a:schemeClr>
                </a:solidFill>
              </a:defRPr>
            </a:lvl1pPr>
            <a:lvl2pPr marL="457200" indent="0">
              <a:buNone/>
              <a:defRPr/>
            </a:lvl2pPr>
          </a:lstStyle>
          <a:p>
            <a:r>
              <a:rPr lang="en-US"/>
              <a:t>Month ##, 2017</a:t>
            </a:r>
            <a:endParaRPr lang="en-US" dirty="0"/>
          </a:p>
        </p:txBody>
      </p:sp>
      <p:sp>
        <p:nvSpPr>
          <p:cNvPr id="2" name="Title 1"/>
          <p:cNvSpPr>
            <a:spLocks noGrp="1"/>
          </p:cNvSpPr>
          <p:nvPr>
            <p:ph type="ctrTitle"/>
          </p:nvPr>
        </p:nvSpPr>
        <p:spPr>
          <a:xfrm>
            <a:off x="685800" y="1311836"/>
            <a:ext cx="7772400" cy="2387600"/>
          </a:xfrm>
        </p:spPr>
        <p:txBody>
          <a:bodyPr anchor="b">
            <a:normAutofit/>
          </a:bodyPr>
          <a:lstStyle>
            <a:lvl1pPr algn="ctr" defTabSz="914400" rtl="0" eaLnBrk="1" latinLnBrk="0" hangingPunct="1">
              <a:lnSpc>
                <a:spcPct val="90000"/>
              </a:lnSpc>
              <a:spcBef>
                <a:spcPct val="0"/>
              </a:spcBef>
              <a:buNone/>
              <a:defRPr lang="en-US" sz="60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3659544" y="4425121"/>
            <a:ext cx="4798656" cy="1392508"/>
          </a:xfrm>
        </p:spPr>
        <p:txBody>
          <a:bodyPr vert="horz" lIns="182880" tIns="45720" rIns="91440" bIns="45720" rtlCol="0" anchor="ctr">
            <a:normAutofit/>
          </a:bodyPr>
          <a:lstStyle>
            <a:lvl1pPr marL="0" indent="0">
              <a:lnSpc>
                <a:spcPct val="100000"/>
              </a:lnSpc>
              <a:spcBef>
                <a:spcPts val="1200"/>
              </a:spcBef>
              <a:buNone/>
              <a:defRPr lang="en-US" sz="2300" dirty="0"/>
            </a:lvl1pPr>
            <a:lvl2pPr marL="457200" indent="-182880">
              <a:buClr>
                <a:schemeClr val="accent1"/>
              </a:buClr>
              <a:defRPr sz="1800"/>
            </a:lvl2pPr>
            <a:lvl3pPr>
              <a:defRPr/>
            </a:lvl3pPr>
          </a:lstStyle>
          <a:p>
            <a:pPr marL="274320" lvl="0" indent="-274320">
              <a:buSzPct val="101000"/>
            </a:pPr>
            <a:r>
              <a:rPr lang="en-US" dirty="0"/>
              <a:t>Click to edit Master subtitle style</a:t>
            </a:r>
          </a:p>
          <a:p>
            <a:pPr marL="960120" lvl="1" indent="-274320">
              <a:buSzPct val="101000"/>
            </a:pPr>
            <a:r>
              <a:rPr lang="en-US" dirty="0"/>
              <a:t>If a note is needed, list here</a:t>
            </a:r>
          </a:p>
        </p:txBody>
      </p:sp>
    </p:spTree>
    <p:extLst>
      <p:ext uri="{BB962C8B-B14F-4D97-AF65-F5344CB8AC3E}">
        <p14:creationId xmlns:p14="http://schemas.microsoft.com/office/powerpoint/2010/main" val="141454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Your Moderator:</a:t>
            </a:r>
            <a:endParaRPr lang="en-US" dirty="0"/>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Moderator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9836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a:t>
            </a:r>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08453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Presenters:</a:t>
            </a:r>
          </a:p>
        </p:txBody>
      </p:sp>
      <p:sp>
        <p:nvSpPr>
          <p:cNvPr id="3" name="Content Placeholder 2"/>
          <p:cNvSpPr>
            <a:spLocks noGrp="1"/>
          </p:cNvSpPr>
          <p:nvPr>
            <p:ph idx="1" hasCustomPrompt="1"/>
          </p:nvPr>
        </p:nvSpPr>
        <p:spPr>
          <a:xfrm>
            <a:off x="4190999" y="1769287"/>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1769288"/>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4190999" y="4115205"/>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827005" y="4115206"/>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78656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Presenters:</a:t>
            </a:r>
          </a:p>
        </p:txBody>
      </p:sp>
      <p:sp>
        <p:nvSpPr>
          <p:cNvPr id="3" name="Content Placeholder 2"/>
          <p:cNvSpPr>
            <a:spLocks noGrp="1"/>
          </p:cNvSpPr>
          <p:nvPr>
            <p:ph idx="1" hasCustomPrompt="1"/>
          </p:nvPr>
        </p:nvSpPr>
        <p:spPr>
          <a:xfrm>
            <a:off x="4104211" y="1550213"/>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2289149" y="1550214"/>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3603599" y="3169259"/>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788537" y="3169260"/>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Content Placeholder 2">
            <a:extLst>
              <a:ext uri="{FF2B5EF4-FFF2-40B4-BE49-F238E27FC236}">
                <a16:creationId xmlns:a16="http://schemas.microsoft.com/office/drawing/2014/main" id="{5F412FA4-B02E-44E6-8B54-8C543AF12548}"/>
              </a:ext>
            </a:extLst>
          </p:cNvPr>
          <p:cNvSpPr>
            <a:spLocks noGrp="1"/>
          </p:cNvSpPr>
          <p:nvPr>
            <p:ph idx="14" hasCustomPrompt="1"/>
          </p:nvPr>
        </p:nvSpPr>
        <p:spPr>
          <a:xfrm>
            <a:off x="3041624" y="4788305"/>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10" name="Picture Placeholder 2">
            <a:extLst>
              <a:ext uri="{FF2B5EF4-FFF2-40B4-BE49-F238E27FC236}">
                <a16:creationId xmlns:a16="http://schemas.microsoft.com/office/drawing/2014/main" id="{681D4FF5-6288-4D27-802B-1F68F7152C8A}"/>
              </a:ext>
            </a:extLst>
          </p:cNvPr>
          <p:cNvSpPr>
            <a:spLocks noGrp="1" noChangeAspect="1"/>
          </p:cNvSpPr>
          <p:nvPr>
            <p:ph type="pic" idx="15"/>
          </p:nvPr>
        </p:nvSpPr>
        <p:spPr>
          <a:xfrm>
            <a:off x="1226562" y="4788306"/>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851879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62100"/>
            <a:ext cx="7955280" cy="4614863"/>
          </a:xfrm>
        </p:spPr>
        <p:txBody>
          <a:bodyPr anchor="ctr"/>
          <a:lstStyle>
            <a:lvl1pPr marL="274320" indent="-274320">
              <a:buSzPct val="130000"/>
              <a:buFont typeface="Wingdings 2" panose="05020102010507070707" pitchFamily="18" charset="2"/>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5" name="TextBox 4">
            <a:extLst>
              <a:ext uri="{FF2B5EF4-FFF2-40B4-BE49-F238E27FC236}">
                <a16:creationId xmlns:a16="http://schemas.microsoft.com/office/drawing/2014/main" id="{4EFF1AEB-41C4-4F09-A84E-76A8A2E5FB0C}"/>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Today’s Objectives:</a:t>
            </a:r>
            <a:endParaRPr lang="en-US" dirty="0"/>
          </a:p>
        </p:txBody>
      </p:sp>
      <p:pic>
        <p:nvPicPr>
          <p:cNvPr id="7" name="Picture 6">
            <a:extLst>
              <a:ext uri="{FF2B5EF4-FFF2-40B4-BE49-F238E27FC236}">
                <a16:creationId xmlns:a16="http://schemas.microsoft.com/office/drawing/2014/main" id="{3A1BC28C-8AF2-4940-BDB9-E673A86117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82823" y="365126"/>
            <a:ext cx="2206570" cy="1095374"/>
          </a:xfrm>
          <a:prstGeom prst="rect">
            <a:avLst/>
          </a:prstGeom>
        </p:spPr>
      </p:pic>
      <p:sp>
        <p:nvSpPr>
          <p:cNvPr id="8" name="Rectangle 7">
            <a:extLst>
              <a:ext uri="{FF2B5EF4-FFF2-40B4-BE49-F238E27FC236}">
                <a16:creationId xmlns:a16="http://schemas.microsoft.com/office/drawing/2014/main" id="{B39BDA01-EE61-49D4-8FAA-01389FC14AC8}"/>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6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2" name="Title 1"/>
          <p:cNvSpPr>
            <a:spLocks noGrp="1"/>
          </p:cNvSpPr>
          <p:nvPr>
            <p:ph type="title"/>
          </p:nvPr>
        </p:nvSpPr>
        <p:spPr>
          <a:xfrm>
            <a:off x="1473200" y="365126"/>
            <a:ext cx="7110730" cy="1051560"/>
          </a:xfrm>
        </p:spPr>
        <p:txBody>
          <a:bodyPr anchor="ct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grpSp>
        <p:nvGrpSpPr>
          <p:cNvPr id="9" name="Group 8">
            <a:extLst>
              <a:ext uri="{FF2B5EF4-FFF2-40B4-BE49-F238E27FC236}">
                <a16:creationId xmlns:a16="http://schemas.microsoft.com/office/drawing/2014/main" id="{C748CE21-7AFE-4E43-95C7-CE54C7F8E328}"/>
              </a:ext>
            </a:extLst>
          </p:cNvPr>
          <p:cNvGrpSpPr/>
          <p:nvPr userDrawn="1"/>
        </p:nvGrpSpPr>
        <p:grpSpPr>
          <a:xfrm>
            <a:off x="408972" y="0"/>
            <a:ext cx="796952" cy="1591228"/>
            <a:chOff x="628648" y="-1"/>
            <a:chExt cx="1019624" cy="1591228"/>
          </a:xfrm>
          <a:effectLst>
            <a:outerShdw blurRad="50800" dist="25400" dir="8100000" algn="tr" rotWithShape="0">
              <a:prstClr val="black">
                <a:alpha val="30000"/>
              </a:prstClr>
            </a:outerShdw>
          </a:effectLst>
        </p:grpSpPr>
        <p:sp>
          <p:nvSpPr>
            <p:cNvPr id="8" name="Pentagon 3">
              <a:extLst>
                <a:ext uri="{FF2B5EF4-FFF2-40B4-BE49-F238E27FC236}">
                  <a16:creationId xmlns:a16="http://schemas.microsoft.com/office/drawing/2014/main" id="{66EF78EF-7007-4AD8-B0B0-9D842402A112}"/>
                </a:ext>
              </a:extLst>
            </p:cNvPr>
            <p:cNvSpPr/>
            <p:nvPr userDrawn="1"/>
          </p:nvSpPr>
          <p:spPr>
            <a:xfrm rot="5400000">
              <a:off x="342847" y="285802"/>
              <a:ext cx="1591227" cy="1019623"/>
            </a:xfrm>
            <a:prstGeom prst="homePlate">
              <a:avLst>
                <a:gd name="adj" fmla="val 444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100000" t="100000"/>
              </a:path>
              <a:tileRect r="-100000" b="-100000"/>
            </a:gradFill>
            <a:ln w="2540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Pentagon 3">
              <a:extLst>
                <a:ext uri="{FF2B5EF4-FFF2-40B4-BE49-F238E27FC236}">
                  <a16:creationId xmlns:a16="http://schemas.microsoft.com/office/drawing/2014/main" id="{D523D052-BBAD-4207-B109-48CB7A77CC9E}"/>
                </a:ext>
              </a:extLst>
            </p:cNvPr>
            <p:cNvSpPr/>
            <p:nvPr userDrawn="1"/>
          </p:nvSpPr>
          <p:spPr>
            <a:xfrm rot="5400000">
              <a:off x="430116" y="198531"/>
              <a:ext cx="1416687" cy="1019623"/>
            </a:xfrm>
            <a:prstGeom prst="homePlate">
              <a:avLst>
                <a:gd name="adj" fmla="val 41756"/>
              </a:avLst>
            </a:prstGeom>
            <a:gradFill flip="none" rotWithShape="1">
              <a:gsLst>
                <a:gs pos="0">
                  <a:schemeClr val="bg1">
                    <a:lumMod val="75000"/>
                  </a:schemeClr>
                </a:gs>
                <a:gs pos="53000">
                  <a:srgbClr val="F1F1F1"/>
                </a:gs>
                <a:gs pos="25000">
                  <a:schemeClr val="bg1">
                    <a:lumMod val="95000"/>
                  </a:schemeClr>
                </a:gs>
                <a:gs pos="6000">
                  <a:schemeClr val="bg1">
                    <a:lumMod val="85000"/>
                  </a:schemeClr>
                </a:gs>
                <a:gs pos="77000">
                  <a:srgbClr val="E3E3E3"/>
                </a:gs>
                <a:gs pos="97345">
                  <a:schemeClr val="bg1">
                    <a:lumMod val="75000"/>
                  </a:schemeClr>
                </a:gs>
              </a:gsLst>
              <a:lin ang="0" scaled="1"/>
              <a:tileRect/>
            </a:gradFill>
            <a:ln w="25400">
              <a:gradFill flip="none" rotWithShape="1">
                <a:gsLst>
                  <a:gs pos="100000">
                    <a:schemeClr val="bg1">
                      <a:lumMod val="75000"/>
                    </a:schemeClr>
                  </a:gs>
                  <a:gs pos="0">
                    <a:schemeClr val="accent4">
                      <a:lumMod val="67000"/>
                    </a:schemeClr>
                  </a:gs>
                  <a:gs pos="48000">
                    <a:schemeClr val="accent4">
                      <a:lumMod val="97000"/>
                      <a:lumOff val="3000"/>
                    </a:schemeClr>
                  </a:gs>
                  <a:gs pos="85000">
                    <a:schemeClr val="accent4">
                      <a:lumMod val="60000"/>
                      <a:lumOff val="40000"/>
                    </a:schemeClr>
                  </a:gs>
                </a:gsLst>
                <a:lin ang="10800000" scaled="1"/>
                <a:tileRect/>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 name="Text Placeholder 3">
            <a:extLst>
              <a:ext uri="{FF2B5EF4-FFF2-40B4-BE49-F238E27FC236}">
                <a16:creationId xmlns:a16="http://schemas.microsoft.com/office/drawing/2014/main" id="{121EAC3E-DB16-448B-9877-1345E9FF81BC}"/>
              </a:ext>
            </a:extLst>
          </p:cNvPr>
          <p:cNvSpPr>
            <a:spLocks noGrp="1"/>
          </p:cNvSpPr>
          <p:nvPr>
            <p:ph type="body" sz="half" idx="2" hasCustomPrompt="1"/>
          </p:nvPr>
        </p:nvSpPr>
        <p:spPr>
          <a:xfrm>
            <a:off x="339424" y="528805"/>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t>
            </a:r>
            <a:endParaRPr lang="en-US" dirty="0"/>
          </a:p>
        </p:txBody>
      </p:sp>
    </p:spTree>
    <p:extLst>
      <p:ext uri="{BB962C8B-B14F-4D97-AF65-F5344CB8AC3E}">
        <p14:creationId xmlns:p14="http://schemas.microsoft.com/office/powerpoint/2010/main" val="3972518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025" y="4800600"/>
            <a:ext cx="6724083"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chemeClr val="accent6">
                        <a:lumMod val="50000"/>
                      </a:schemeClr>
                    </a:gs>
                    <a:gs pos="100000">
                      <a:schemeClr val="accent1">
                        <a:lumMod val="50000"/>
                      </a:schemeClr>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hasCustomPrompt="1"/>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Type quote here</a:t>
            </a:r>
          </a:p>
        </p:txBody>
      </p:sp>
      <p:sp>
        <p:nvSpPr>
          <p:cNvPr id="6" name="Text Placeholder 3"/>
          <p:cNvSpPr>
            <a:spLocks noGrp="1"/>
          </p:cNvSpPr>
          <p:nvPr>
            <p:ph type="body" sz="half" idx="10" hasCustomPrompt="1"/>
          </p:nvPr>
        </p:nvSpPr>
        <p:spPr>
          <a:xfrm>
            <a:off x="962025" y="5398235"/>
            <a:ext cx="6724083" cy="354865"/>
          </a:xfrm>
        </p:spPr>
        <p:txBody>
          <a:bodyPr anchor="ctr" anchorCtr="0">
            <a:noAutofit/>
          </a:bodyPr>
          <a:lstStyle>
            <a:lvl1pPr marL="0" indent="0" algn="r">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a:p>
        </p:txBody>
      </p:sp>
      <p:sp>
        <p:nvSpPr>
          <p:cNvPr id="8" name="Rectangle 7">
            <a:extLst>
              <a:ext uri="{FF2B5EF4-FFF2-40B4-BE49-F238E27FC236}">
                <a16:creationId xmlns:a16="http://schemas.microsoft.com/office/drawing/2014/main" id="{43D77594-847C-4D9F-8E9C-BA000729C35F}"/>
              </a:ext>
            </a:extLst>
          </p:cNvPr>
          <p:cNvSpPr/>
          <p:nvPr userDrawn="1"/>
        </p:nvSpPr>
        <p:spPr>
          <a:xfrm rot="5400000">
            <a:off x="4311972" y="1309431"/>
            <a:ext cx="27432" cy="6720840"/>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301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B4496C-42F2-4A52-9C95-651EE67206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725" y="693411"/>
            <a:ext cx="2343150" cy="761532"/>
          </a:xfrm>
          <a:prstGeom prst="rect">
            <a:avLst/>
          </a:prstGeom>
        </p:spPr>
      </p:pic>
      <p:sp>
        <p:nvSpPr>
          <p:cNvPr id="4" name="Text Placeholder 3"/>
          <p:cNvSpPr>
            <a:spLocks noGrp="1"/>
          </p:cNvSpPr>
          <p:nvPr>
            <p:ph type="body" sz="half" idx="2" hasCustomPrompt="1"/>
          </p:nvPr>
        </p:nvSpPr>
        <p:spPr>
          <a:xfrm>
            <a:off x="390525" y="1756800"/>
            <a:ext cx="8307704" cy="3251942"/>
          </a:xfrm>
        </p:spPr>
        <p:txBody>
          <a:bodyPr anchor="ctr" anchorCtr="0">
            <a:normAutofit/>
          </a:bodyPr>
          <a:lstStyle>
            <a:lvl1pPr marL="0" indent="0">
              <a:lnSpc>
                <a:spcPct val="95000"/>
              </a:lnSpc>
              <a:spcBef>
                <a:spcPts val="1000"/>
              </a:spcBef>
              <a:buNone/>
              <a:defRPr sz="2200" b="0">
                <a:latin typeface="Times New Roman" panose="02020603050405020304" pitchFamily="18" charset="0"/>
                <a:cs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This slide format is to draw attention to precise legal language.  Place legal language here.</a:t>
            </a:r>
            <a:endParaRPr lang="en-US" dirty="0"/>
          </a:p>
        </p:txBody>
      </p:sp>
      <p:sp>
        <p:nvSpPr>
          <p:cNvPr id="6" name="Text Placeholder 3"/>
          <p:cNvSpPr>
            <a:spLocks noGrp="1"/>
          </p:cNvSpPr>
          <p:nvPr>
            <p:ph type="body" sz="half" idx="10" hasCustomPrompt="1"/>
          </p:nvPr>
        </p:nvSpPr>
        <p:spPr>
          <a:xfrm>
            <a:off x="2543174" y="1064168"/>
            <a:ext cx="6155055" cy="354865"/>
          </a:xfrm>
        </p:spPr>
        <p:txBody>
          <a:bodyPr anchor="ctr" anchorCtr="0">
            <a:noAutofit/>
          </a:bodyPr>
          <a:lstStyle>
            <a:lvl1pPr marL="0" indent="0" algn="l">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a:p>
        </p:txBody>
      </p:sp>
      <p:sp>
        <p:nvSpPr>
          <p:cNvPr id="8" name="Rectangle 7">
            <a:extLst>
              <a:ext uri="{FF2B5EF4-FFF2-40B4-BE49-F238E27FC236}">
                <a16:creationId xmlns:a16="http://schemas.microsoft.com/office/drawing/2014/main" id="{4768B8A7-EB81-4FD2-82D4-E645AB5DA130}"/>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81F1B3-A836-409F-B9E6-2E2CAEB1F57F}"/>
              </a:ext>
            </a:extLst>
          </p:cNvPr>
          <p:cNvSpPr>
            <a:spLocks noGrp="1"/>
          </p:cNvSpPr>
          <p:nvPr>
            <p:ph type="title" hasCustomPrompt="1"/>
          </p:nvPr>
        </p:nvSpPr>
        <p:spPr>
          <a:xfrm>
            <a:off x="2324100" y="119319"/>
            <a:ext cx="6374129" cy="862470"/>
          </a:xfrm>
        </p:spPr>
        <p:txBody>
          <a:bodyPr>
            <a:normAutofit/>
          </a:bodyPr>
          <a:lstStyle>
            <a:lvl1pPr>
              <a:defRPr sz="2600"/>
            </a:lvl1pPr>
          </a:lstStyle>
          <a:p>
            <a:r>
              <a:rPr lang="en-US"/>
              <a:t>Section name / Title / Reference Info</a:t>
            </a:r>
          </a:p>
        </p:txBody>
      </p:sp>
      <p:sp>
        <p:nvSpPr>
          <p:cNvPr id="13" name="Text Placeholder 3">
            <a:extLst>
              <a:ext uri="{FF2B5EF4-FFF2-40B4-BE49-F238E27FC236}">
                <a16:creationId xmlns:a16="http://schemas.microsoft.com/office/drawing/2014/main" id="{73153095-E629-4333-A9E6-44B7EAB756CC}"/>
              </a:ext>
            </a:extLst>
          </p:cNvPr>
          <p:cNvSpPr>
            <a:spLocks noGrp="1"/>
          </p:cNvSpPr>
          <p:nvPr>
            <p:ph type="body" sz="half" idx="12" hasCustomPrompt="1"/>
          </p:nvPr>
        </p:nvSpPr>
        <p:spPr>
          <a:xfrm>
            <a:off x="390526" y="5095875"/>
            <a:ext cx="7905749" cy="1197102"/>
          </a:xfrm>
        </p:spPr>
        <p:txBody>
          <a:bodyPr anchor="ctr" anchorCtr="0">
            <a:noAutofit/>
          </a:bodyPr>
          <a:lstStyle>
            <a:lvl1pPr marL="0" indent="0" algn="ctr">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If needed, include a callout note about the legal language here.</a:t>
            </a:r>
            <a:endParaRPr lang="en-US" dirty="0"/>
          </a:p>
        </p:txBody>
      </p:sp>
    </p:spTree>
    <p:extLst>
      <p:ext uri="{BB962C8B-B14F-4D97-AF65-F5344CB8AC3E}">
        <p14:creationId xmlns:p14="http://schemas.microsoft.com/office/powerpoint/2010/main" val="250505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1892" y="1120346"/>
            <a:ext cx="4032473" cy="5056617"/>
          </a:xfrm>
        </p:spPr>
        <p:txBody>
          <a:bodyPr>
            <a:noAutofit/>
          </a:bodyPr>
          <a:lstStyle>
            <a:lvl1pPr>
              <a:spcBef>
                <a:spcPts val="3000"/>
              </a:spcBef>
              <a:defRPr sz="2000"/>
            </a:lvl1pPr>
            <a:lvl2pPr marL="292608" indent="0">
              <a:spcBef>
                <a:spcPts val="600"/>
              </a:spcBef>
              <a:spcAft>
                <a:spcPts val="200"/>
              </a:spcAft>
              <a:buNone/>
              <a:defRPr sz="1400" i="1">
                <a:solidFill>
                  <a:schemeClr val="accent3">
                    <a:lumMod val="75000"/>
                    <a:lumOff val="25000"/>
                  </a:schemeClr>
                </a:solidFill>
              </a:defRPr>
            </a:lvl2pPr>
            <a:lvl3pPr marL="576072" indent="-274320">
              <a:spcBef>
                <a:spcPts val="400"/>
              </a:spcBef>
              <a:buClr>
                <a:schemeClr val="accent3">
                  <a:lumMod val="75000"/>
                  <a:lumOff val="25000"/>
                </a:schemeClr>
              </a:buClr>
              <a:buFont typeface="Wingdings" panose="05000000000000000000" pitchFamily="2" charset="2"/>
              <a:buChar char=""/>
              <a:defRPr sz="1300" u="sng">
                <a:solidFill>
                  <a:schemeClr val="accent6"/>
                </a:solidFill>
              </a:defRPr>
            </a:lvl3pPr>
          </a:lstStyle>
          <a:p>
            <a:pPr lvl="0"/>
            <a:r>
              <a:rPr lang="en-US" dirty="0"/>
              <a:t>Name of Resource</a:t>
            </a:r>
          </a:p>
          <a:p>
            <a:pPr lvl="1"/>
            <a:r>
              <a:rPr lang="en-US" dirty="0"/>
              <a:t>Details about resource listed here.</a:t>
            </a:r>
          </a:p>
          <a:p>
            <a:pPr lvl="2"/>
            <a:r>
              <a:rPr lang="en-US" dirty="0"/>
              <a:t>web address</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95824" y="1120346"/>
            <a:ext cx="4032504" cy="5056617"/>
          </a:xfrm>
        </p:spPr>
        <p:txBody>
          <a:bodyPr>
            <a:noAutofit/>
          </a:bodyPr>
          <a:lstStyle>
            <a:lvl1pPr>
              <a:spcBef>
                <a:spcPts val="3000"/>
              </a:spcBef>
              <a:defRPr sz="2000"/>
            </a:lvl1pPr>
            <a:lvl2pPr marL="274320" indent="0" algn="l" defTabSz="914400" rtl="0" eaLnBrk="1" latinLnBrk="0" hangingPunct="1">
              <a:lnSpc>
                <a:spcPct val="90000"/>
              </a:lnSpc>
              <a:spcBef>
                <a:spcPts val="800"/>
              </a:spcBef>
              <a:spcAft>
                <a:spcPts val="200"/>
              </a:spcAft>
              <a:buClr>
                <a:schemeClr val="bg1">
                  <a:lumMod val="65000"/>
                </a:schemeClr>
              </a:buClr>
              <a:buFont typeface="Arial" panose="020B0604020202020204" pitchFamily="34" charset="0"/>
              <a:buNone/>
              <a:defRPr lang="en-US" sz="1400" i="1" kern="1200" dirty="0">
                <a:solidFill>
                  <a:schemeClr val="accent3">
                    <a:lumMod val="75000"/>
                    <a:lumOff val="25000"/>
                  </a:schemeClr>
                </a:solidFill>
                <a:latin typeface="+mn-lt"/>
                <a:ea typeface="+mn-ea"/>
                <a:cs typeface="+mn-cs"/>
              </a:defRPr>
            </a:lvl2pPr>
            <a:lvl3pPr marL="587502" indent="-285750">
              <a:spcBef>
                <a:spcPts val="400"/>
              </a:spcBef>
              <a:buClr>
                <a:schemeClr val="accent3">
                  <a:lumMod val="75000"/>
                  <a:lumOff val="25000"/>
                </a:schemeClr>
              </a:buClr>
              <a:buFont typeface="Wingdings" panose="05000000000000000000" pitchFamily="2" charset="2"/>
              <a:buChar char=""/>
              <a:defRPr lang="en-US" sz="1300" u="sng" kern="1200" baseline="0" dirty="0">
                <a:solidFill>
                  <a:schemeClr val="accent6"/>
                </a:solidFill>
                <a:latin typeface="+mn-lt"/>
                <a:ea typeface="+mn-ea"/>
                <a:cs typeface="+mn-cs"/>
              </a:defRPr>
            </a:lvl3pPr>
          </a:lstStyle>
          <a:p>
            <a:pPr lvl="0"/>
            <a:r>
              <a:rPr lang="en-US" dirty="0"/>
              <a:t>Name of Resource</a:t>
            </a:r>
          </a:p>
          <a:p>
            <a:pPr marL="560070" lvl="1" indent="-285750" algn="l" defTabSz="914400" rtl="0" eaLnBrk="1" latinLnBrk="0" hangingPunct="1">
              <a:lnSpc>
                <a:spcPct val="90000"/>
              </a:lnSpc>
              <a:spcBef>
                <a:spcPts val="800"/>
              </a:spcBef>
              <a:buClr>
                <a:schemeClr val="bg1">
                  <a:lumMod val="65000"/>
                </a:schemeClr>
              </a:buClr>
            </a:pPr>
            <a:r>
              <a:rPr lang="en-US" dirty="0"/>
              <a:t>Details about resource listed here.</a:t>
            </a:r>
          </a:p>
          <a:p>
            <a:pPr marL="587502" lvl="2" indent="-285750" algn="l" defTabSz="914400" rtl="0" eaLnBrk="1" latinLnBrk="0" hangingPunct="1">
              <a:lnSpc>
                <a:spcPct val="90000"/>
              </a:lnSpc>
              <a:spcBef>
                <a:spcPts val="800"/>
              </a:spcBef>
              <a:buClr>
                <a:schemeClr val="bg1">
                  <a:lumMod val="65000"/>
                </a:schemeClr>
              </a:buClr>
            </a:pPr>
            <a:r>
              <a:rPr lang="en-US" dirty="0"/>
              <a:t>Web address</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8" y="1003986"/>
            <a:ext cx="45720" cy="58521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4" y="-357680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9D9F95-E05B-461F-9AB6-FCC469E64AE0}"/>
              </a:ext>
            </a:extLst>
          </p:cNvPr>
          <p:cNvSpPr txBox="1"/>
          <p:nvPr userDrawn="1"/>
        </p:nvSpPr>
        <p:spPr>
          <a:xfrm>
            <a:off x="1309816" y="365126"/>
            <a:ext cx="6880779" cy="616352"/>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dirty="0"/>
              <a:t>Resources:</a:t>
            </a:r>
          </a:p>
        </p:txBody>
      </p:sp>
      <p:sp>
        <p:nvSpPr>
          <p:cNvPr id="11" name="TextBox 10">
            <a:extLst>
              <a:ext uri="{FF2B5EF4-FFF2-40B4-BE49-F238E27FC236}">
                <a16:creationId xmlns:a16="http://schemas.microsoft.com/office/drawing/2014/main" id="{3C7C2AD0-E385-4C6D-9FC1-7C6479504B69}"/>
              </a:ext>
            </a:extLst>
          </p:cNvPr>
          <p:cNvSpPr txBox="1"/>
          <p:nvPr userDrawn="1"/>
        </p:nvSpPr>
        <p:spPr>
          <a:xfrm>
            <a:off x="2509079" y="205945"/>
            <a:ext cx="1318054" cy="947351"/>
          </a:xfrm>
          <a:prstGeom prst="rect">
            <a:avLst/>
          </a:prstGeom>
          <a:noFill/>
        </p:spPr>
        <p:txBody>
          <a:bodyPr wrap="none" rtlCol="0">
            <a:noAutofit/>
          </a:bodyPr>
          <a:lstStyle/>
          <a:p>
            <a:pPr algn="l">
              <a:lnSpc>
                <a:spcPct val="85000"/>
              </a:lnSpc>
            </a:pPr>
            <a:r>
              <a:rPr lang="en-US" sz="6600" dirty="0">
                <a:solidFill>
                  <a:schemeClr val="bg1">
                    <a:lumMod val="75000"/>
                  </a:schemeClr>
                </a:solidFill>
                <a:sym typeface="Webdings" panose="05030102010509060703" pitchFamily="18" charset="2"/>
              </a:rPr>
              <a:t></a:t>
            </a:r>
            <a:endParaRPr lang="en-US" sz="6600" dirty="0">
              <a:solidFill>
                <a:schemeClr val="bg1">
                  <a:lumMod val="75000"/>
                </a:schemeClr>
              </a:solidFill>
            </a:endParaRPr>
          </a:p>
        </p:txBody>
      </p:sp>
      <p:sp>
        <p:nvSpPr>
          <p:cNvPr id="2" name="Slide Number Placeholder 1">
            <a:extLst>
              <a:ext uri="{FF2B5EF4-FFF2-40B4-BE49-F238E27FC236}">
                <a16:creationId xmlns:a16="http://schemas.microsoft.com/office/drawing/2014/main" id="{5A246DD3-D6C3-4914-8E87-5DA06C7256DC}"/>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075813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95825" y="1190625"/>
            <a:ext cx="3697604" cy="5165726"/>
          </a:xfrm>
        </p:spPr>
        <p:txBody>
          <a:bodyPr anchor="ctr"/>
          <a:lstStyle>
            <a:lvl1pPr marL="0" indent="0">
              <a:spcBef>
                <a:spcPts val="3000"/>
              </a:spcBef>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365760" indent="0">
              <a:spcBef>
                <a:spcPts val="300"/>
              </a:spcBef>
              <a:buNone/>
              <a:defRPr sz="1600" i="1"/>
            </a:lvl2pPr>
            <a:lvl3pPr marL="365760" indent="0">
              <a:spcBef>
                <a:spcPts val="400"/>
              </a:spcBef>
              <a:buFontTx/>
              <a:buNone/>
              <a:defRPr sz="1400" b="1">
                <a:solidFill>
                  <a:schemeClr val="tx1"/>
                </a:solidFill>
              </a:defRPr>
            </a:lvl3pPr>
            <a:lvl4pPr marL="914400" indent="-274320">
              <a:spcBef>
                <a:spcPts val="1200"/>
              </a:spcBef>
              <a:buClr>
                <a:schemeClr val="accent6"/>
              </a:buClr>
              <a:buSzPct val="90000"/>
              <a:buFont typeface="Wingdings" panose="05000000000000000000" pitchFamily="2" charset="2"/>
              <a:buChar char=""/>
              <a:defRPr sz="1300" i="1">
                <a:solidFill>
                  <a:schemeClr val="accent1"/>
                </a:solidFill>
              </a:defRPr>
            </a:lvl4pPr>
            <a:lvl5pPr marL="914400" indent="-274320">
              <a:spcBef>
                <a:spcPts val="200"/>
              </a:spcBef>
              <a:buClr>
                <a:schemeClr val="accent2"/>
              </a:buClr>
              <a:buSzPct val="120000"/>
              <a:buFont typeface="Wingdings" panose="05000000000000000000" pitchFamily="2" charset="2"/>
              <a:buChar char=""/>
              <a:defRPr sz="1300" b="0" i="0" spc="50" baseline="0">
                <a:solidFill>
                  <a:schemeClr val="accent3">
                    <a:lumMod val="75000"/>
                    <a:lumOff val="25000"/>
                  </a:schemeClr>
                </a:solidFill>
              </a:defRPr>
            </a:lvl5pPr>
          </a:lstStyle>
          <a:p>
            <a:pPr lvl="0"/>
            <a:r>
              <a:rPr lang="en-US" dirty="0"/>
              <a:t>Presenter Name</a:t>
            </a:r>
          </a:p>
          <a:p>
            <a:pPr lvl="1"/>
            <a:r>
              <a:rPr lang="en-US" dirty="0"/>
              <a:t>Position</a:t>
            </a:r>
          </a:p>
          <a:p>
            <a:pPr lvl="2"/>
            <a:r>
              <a:rPr lang="en-US" dirty="0"/>
              <a:t>Organization</a:t>
            </a:r>
          </a:p>
          <a:p>
            <a:pPr lvl="3"/>
            <a:r>
              <a:rPr lang="en-US" dirty="0"/>
              <a:t>Email</a:t>
            </a:r>
          </a:p>
          <a:p>
            <a:pPr lvl="4"/>
            <a:r>
              <a:rPr lang="en-US" dirty="0"/>
              <a:t>Phone</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8" name="TextBox 7">
            <a:extLst>
              <a:ext uri="{FF2B5EF4-FFF2-40B4-BE49-F238E27FC236}">
                <a16:creationId xmlns:a16="http://schemas.microsoft.com/office/drawing/2014/main" id="{5E098955-8651-419E-86A8-56788A65E26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Contact Information:</a:t>
            </a:r>
            <a:endParaRPr lang="en-US" dirty="0"/>
          </a:p>
        </p:txBody>
      </p:sp>
      <p:pic>
        <p:nvPicPr>
          <p:cNvPr id="6" name="Picture 5">
            <a:extLst>
              <a:ext uri="{FF2B5EF4-FFF2-40B4-BE49-F238E27FC236}">
                <a16:creationId xmlns:a16="http://schemas.microsoft.com/office/drawing/2014/main" id="{184F4F1A-CF95-4957-953C-C908BBDF28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6285" y="2543613"/>
            <a:ext cx="2974602" cy="1389773"/>
          </a:xfrm>
          <a:prstGeom prst="rect">
            <a:avLst/>
          </a:prstGeom>
        </p:spPr>
      </p:pic>
    </p:spTree>
    <p:extLst>
      <p:ext uri="{BB962C8B-B14F-4D97-AF65-F5344CB8AC3E}">
        <p14:creationId xmlns:p14="http://schemas.microsoft.com/office/powerpoint/2010/main" val="395652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115955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E19837-98EC-4FB4-8EB6-9858802534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1469" y="2270681"/>
            <a:ext cx="7180494" cy="1590924"/>
          </a:xfrm>
          <a:prstGeom prst="rect">
            <a:avLst/>
          </a:prstGeom>
        </p:spPr>
      </p:pic>
      <p:sp>
        <p:nvSpPr>
          <p:cNvPr id="2" name="Slide Number Placeholder 1">
            <a:extLst>
              <a:ext uri="{FF2B5EF4-FFF2-40B4-BE49-F238E27FC236}">
                <a16:creationId xmlns:a16="http://schemas.microsoft.com/office/drawing/2014/main" id="{A3F84F2E-6236-45E4-BF4A-77147E579450}"/>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35113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8D146980-D8A2-4012-978A-9289360E76CE}"/>
              </a:ext>
            </a:extLst>
          </p:cNvPr>
          <p:cNvCxnSpPr>
            <a:cxnSpLocks/>
          </p:cNvCxnSpPr>
          <p:nvPr userDrawn="1"/>
        </p:nvCxnSpPr>
        <p:spPr>
          <a:xfrm>
            <a:off x="4568467" y="5377715"/>
            <a:ext cx="4572000" cy="0"/>
          </a:xfrm>
          <a:prstGeom prst="line">
            <a:avLst/>
          </a:prstGeom>
          <a:ln w="76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3" name="Rectangle 32"/>
          <p:cNvSpPr/>
          <p:nvPr userDrawn="1"/>
        </p:nvSpPr>
        <p:spPr>
          <a:xfrm>
            <a:off x="0" y="3981452"/>
            <a:ext cx="4429402" cy="295275"/>
          </a:xfrm>
          <a:prstGeom prst="rect">
            <a:avLst/>
          </a:prstGeom>
          <a:gradFill flip="none" rotWithShape="1">
            <a:gsLst>
              <a:gs pos="0">
                <a:schemeClr val="accent2">
                  <a:lumMod val="67000"/>
                </a:schemeClr>
              </a:gs>
              <a:gs pos="100000">
                <a:schemeClr val="accent2">
                  <a:lumMod val="97000"/>
                  <a:lumOff val="3000"/>
                </a:schemeClr>
              </a:gs>
            </a:gsLst>
            <a:lin ang="1620000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Rectangle 33"/>
          <p:cNvSpPr/>
          <p:nvPr userDrawn="1"/>
        </p:nvSpPr>
        <p:spPr>
          <a:xfrm>
            <a:off x="0" y="5513221"/>
            <a:ext cx="4429402" cy="295275"/>
          </a:xfrm>
          <a:prstGeom prst="rect">
            <a:avLst/>
          </a:prstGeom>
          <a:gradFill flip="none" rotWithShape="1">
            <a:gsLst>
              <a:gs pos="0">
                <a:schemeClr val="accent1">
                  <a:lumMod val="67000"/>
                </a:schemeClr>
              </a:gs>
              <a:gs pos="100000">
                <a:schemeClr val="accent1">
                  <a:lumMod val="97000"/>
                  <a:lumOff val="3000"/>
                </a:schemeClr>
              </a:gs>
            </a:gsLst>
            <a:lin ang="1620000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TextBox 13"/>
          <p:cNvSpPr txBox="1"/>
          <p:nvPr userDrawn="1"/>
        </p:nvSpPr>
        <p:spPr>
          <a:xfrm>
            <a:off x="4695825" y="1480004"/>
            <a:ext cx="4297680" cy="5191126"/>
          </a:xfrm>
          <a:prstGeom prst="rect">
            <a:avLst/>
          </a:prstGeom>
          <a:noFill/>
        </p:spPr>
        <p:txBody>
          <a:bodyPr wrap="square" rtlCol="0">
            <a:noAutofit/>
          </a:bodyPr>
          <a:lstStyle/>
          <a:p>
            <a:pPr marL="0" indent="0">
              <a:spcAft>
                <a:spcPts val="0"/>
              </a:spcAft>
              <a:buFont typeface="Arial" panose="020B0604020202020204" pitchFamily="34" charset="0"/>
              <a:buNone/>
            </a:pPr>
            <a:r>
              <a:rPr lang="en-US" sz="2000" b="1" dirty="0">
                <a:solidFill>
                  <a:schemeClr val="accent1"/>
                </a:solidFill>
                <a:latin typeface="Arial" panose="020B0604020202020204" pitchFamily="34" charset="0"/>
                <a:cs typeface="Arial" panose="020B0604020202020204" pitchFamily="34" charset="0"/>
              </a:rPr>
              <a:t>Beyond</a:t>
            </a:r>
            <a:r>
              <a:rPr lang="en-US" sz="2000" b="1" baseline="0" dirty="0">
                <a:solidFill>
                  <a:schemeClr val="accent1"/>
                </a:solidFill>
                <a:latin typeface="Arial" panose="020B0604020202020204" pitchFamily="34" charset="0"/>
                <a:cs typeface="Arial" panose="020B0604020202020204" pitchFamily="34" charset="0"/>
              </a:rPr>
              <a:t> the </a:t>
            </a:r>
            <a:r>
              <a:rPr lang="en-US" sz="2000" b="1" baseline="0">
                <a:solidFill>
                  <a:schemeClr val="accent1"/>
                </a:solidFill>
                <a:latin typeface="Arial" panose="020B0604020202020204" pitchFamily="34" charset="0"/>
                <a:cs typeface="Arial" panose="020B0604020202020204" pitchFamily="34" charset="0"/>
              </a:rPr>
              <a:t>standard offerings,</a:t>
            </a:r>
          </a:p>
          <a:p>
            <a:pPr marL="0" indent="0">
              <a:spcAft>
                <a:spcPts val="1000"/>
              </a:spcAft>
              <a:buFont typeface="Arial" panose="020B0604020202020204" pitchFamily="34" charset="0"/>
              <a:buNone/>
            </a:pPr>
            <a:r>
              <a:rPr lang="en-US" sz="1150" b="0" baseline="0">
                <a:latin typeface="Arial" panose="020B0604020202020204" pitchFamily="34" charset="0"/>
                <a:cs typeface="Arial" panose="020B0604020202020204" pitchFamily="34" charset="0"/>
              </a:rPr>
              <a:t>t</a:t>
            </a:r>
            <a:r>
              <a:rPr lang="en-US" sz="1150" b="0">
                <a:latin typeface="Arial" panose="020B0604020202020204" pitchFamily="34" charset="0"/>
                <a:cs typeface="Arial" panose="020B0604020202020204" pitchFamily="34" charset="0"/>
              </a:rPr>
              <a:t>his</a:t>
            </a:r>
            <a:r>
              <a:rPr lang="en-US" sz="1150" b="0" baseline="0">
                <a:latin typeface="Arial" panose="020B0604020202020204" pitchFamily="34" charset="0"/>
                <a:cs typeface="Arial" panose="020B0604020202020204" pitchFamily="34" charset="0"/>
              </a:rPr>
              <a:t> </a:t>
            </a:r>
            <a:r>
              <a:rPr lang="en-US" sz="1150" b="0" baseline="0" dirty="0">
                <a:latin typeface="Arial" panose="020B0604020202020204" pitchFamily="34" charset="0"/>
                <a:cs typeface="Arial" panose="020B0604020202020204" pitchFamily="34" charset="0"/>
              </a:rPr>
              <a:t>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Your Moderator</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3 </a:t>
            </a:r>
            <a:r>
              <a:rPr lang="en-US" sz="1100" b="0" baseline="0" dirty="0">
                <a:latin typeface="Arial" panose="020B0604020202020204" pitchFamily="34" charset="0"/>
                <a:cs typeface="Arial" panose="020B0604020202020204" pitchFamily="34" charset="0"/>
              </a:rPr>
              <a:t>Speaker </a:t>
            </a:r>
            <a:r>
              <a:rPr lang="en-US" sz="1100" b="0" baseline="0">
                <a:latin typeface="Arial" panose="020B0604020202020204" pitchFamily="34" charset="0"/>
                <a:cs typeface="Arial" panose="020B0604020202020204" pitchFamily="34" charset="0"/>
              </a:rPr>
              <a:t>Slide choices</a:t>
            </a:r>
            <a:endParaRPr lang="en-US" sz="1100" b="0" baseline="0" dirty="0">
              <a:latin typeface="Arial" panose="020B0604020202020204" pitchFamily="34" charset="0"/>
              <a:cs typeface="Arial" panose="020B0604020202020204" pitchFamily="34" charset="0"/>
            </a:endParaRP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Today’s Objectives</a:t>
            </a:r>
            <a:endParaRPr lang="en-US" sz="1100" b="0" baseline="0" dirty="0">
              <a:latin typeface="Arial" panose="020B0604020202020204" pitchFamily="34" charset="0"/>
              <a:cs typeface="Arial" panose="020B0604020202020204" pitchFamily="34" charset="0"/>
            </a:endParaRP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Series Set</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Quote</a:t>
            </a:r>
          </a:p>
          <a:p>
            <a:pPr marL="0" indent="0">
              <a:spcBef>
                <a:spcPts val="3000"/>
              </a:spcBef>
              <a:spcAft>
                <a:spcPts val="0"/>
              </a:spcAft>
              <a:buFont typeface="Arial" panose="020B0604020202020204" pitchFamily="34" charset="0"/>
              <a:buNone/>
            </a:pPr>
            <a:r>
              <a:rPr lang="en-US" sz="1500" b="1" baseline="0">
                <a:solidFill>
                  <a:schemeClr val="accent1"/>
                </a:solidFill>
                <a:latin typeface="Arial" panose="020B0604020202020204" pitchFamily="34" charset="0"/>
                <a:cs typeface="Arial" panose="020B0604020202020204" pitchFamily="34" charset="0"/>
              </a:rPr>
              <a:t>Resources &amp; Name / Occupation / Org boxes:</a:t>
            </a:r>
            <a:endParaRPr lang="en-US" sz="1500" b="1" baseline="0" dirty="0">
              <a:solidFill>
                <a:schemeClr val="accent1"/>
              </a:solidFill>
              <a:latin typeface="Arial" panose="020B0604020202020204" pitchFamily="34" charset="0"/>
              <a:cs typeface="Arial" panose="020B0604020202020204" pitchFamily="34" charset="0"/>
            </a:endParaRPr>
          </a:p>
          <a:p>
            <a:pPr marL="0" indent="0">
              <a:spcBef>
                <a:spcPts val="400"/>
              </a:spcBef>
              <a:spcAft>
                <a:spcPts val="800"/>
              </a:spcAft>
              <a:buFont typeface="Arial" panose="020B0604020202020204" pitchFamily="34" charset="0"/>
              <a:buNone/>
            </a:pPr>
            <a:r>
              <a:rPr lang="en-US" sz="1050" baseline="0">
                <a:latin typeface="Arial" panose="020B0604020202020204" pitchFamily="34" charset="0"/>
                <a:cs typeface="Arial" panose="020B0604020202020204" pitchFamily="34" charset="0"/>
              </a:rPr>
              <a:t>This </a:t>
            </a:r>
            <a:r>
              <a:rPr lang="en-US" sz="1050" baseline="0" dirty="0">
                <a:latin typeface="Arial" panose="020B0604020202020204" pitchFamily="34" charset="0"/>
                <a:cs typeface="Arial" panose="020B0604020202020204" pitchFamily="34" charset="0"/>
              </a:rPr>
              <a:t>works like a multi-level bulleted list</a:t>
            </a:r>
            <a:r>
              <a:rPr lang="en-US" sz="1050" baseline="0">
                <a:latin typeface="Arial" panose="020B0604020202020204" pitchFamily="34" charset="0"/>
                <a:cs typeface="Arial" panose="020B0604020202020204" pitchFamily="34" charset="0"/>
              </a:rPr>
              <a:t>.  Use </a:t>
            </a:r>
            <a:r>
              <a:rPr lang="en-US" sz="1050" baseline="0" dirty="0">
                <a:latin typeface="Arial" panose="020B0604020202020204" pitchFamily="34" charset="0"/>
                <a:cs typeface="Arial" panose="020B0604020202020204" pitchFamily="34" charset="0"/>
              </a:rPr>
              <a:t>the list level buttons on your “Home” tab to</a:t>
            </a:r>
            <a:br>
              <a:rPr lang="en-US" sz="1050" baseline="0">
                <a:latin typeface="Arial" panose="020B0604020202020204" pitchFamily="34" charset="0"/>
                <a:cs typeface="Arial" panose="020B0604020202020204" pitchFamily="34" charset="0"/>
              </a:rPr>
            </a:br>
            <a:r>
              <a:rPr lang="en-US" sz="1050" baseline="0">
                <a:latin typeface="Arial" panose="020B0604020202020204" pitchFamily="34" charset="0"/>
                <a:cs typeface="Arial" panose="020B0604020202020204" pitchFamily="34" charset="0"/>
              </a:rPr>
              <a:t>change formatting levels.</a:t>
            </a:r>
            <a:endParaRPr lang="en-US" sz="105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7084799" y="4562930"/>
            <a:ext cx="1734243" cy="644333"/>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8" name="Rectangle 27"/>
          <p:cNvSpPr/>
          <p:nvPr userDrawn="1"/>
        </p:nvSpPr>
        <p:spPr>
          <a:xfrm>
            <a:off x="5040000" y="1"/>
            <a:ext cx="278130" cy="137638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p:cNvSpPr/>
          <p:nvPr userDrawn="1"/>
        </p:nvSpPr>
        <p:spPr>
          <a:xfrm>
            <a:off x="4429402" y="1376381"/>
            <a:ext cx="278130" cy="54816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userDrawn="1"/>
        </p:nvSpPr>
        <p:spPr>
          <a:xfrm>
            <a:off x="91736" y="1480004"/>
            <a:ext cx="4337666" cy="5352299"/>
          </a:xfrm>
          <a:prstGeom prst="rect">
            <a:avLst/>
          </a:prstGeom>
          <a:noFill/>
        </p:spPr>
        <p:txBody>
          <a:bodyPr wrap="square" rtlCol="0">
            <a:noAutofit/>
          </a:bodyPr>
          <a:lstStyle/>
          <a:p>
            <a:pPr>
              <a:spcAft>
                <a:spcPts val="300"/>
              </a:spcAft>
            </a:pPr>
            <a:r>
              <a:rPr lang="en-US" sz="2000" b="1" dirty="0">
                <a:solidFill>
                  <a:schemeClr val="accent1"/>
                </a:solidFill>
                <a:latin typeface="Arial" panose="020B0604020202020204" pitchFamily="34" charset="0"/>
                <a:cs typeface="Arial" panose="020B0604020202020204" pitchFamily="34" charset="0"/>
              </a:rPr>
              <a:t>How to use</a:t>
            </a:r>
            <a:r>
              <a:rPr lang="en-US" sz="2000" b="1" baseline="0" dirty="0">
                <a:solidFill>
                  <a:schemeClr val="accent1"/>
                </a:solidFill>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t>
            </a:r>
            <a:r>
              <a:rPr lang="en-US" sz="1050" b="0" baseline="0">
                <a:latin typeface="Arial" panose="020B0604020202020204" pitchFamily="34" charset="0"/>
                <a:cs typeface="Arial" panose="020B0604020202020204" pitchFamily="34" charset="0"/>
              </a:rPr>
              <a:t>available.</a:t>
            </a:r>
          </a:p>
          <a:p>
            <a:pPr marL="171450" indent="-171450">
              <a:spcBef>
                <a:spcPts val="600"/>
              </a:spcBef>
              <a:buFont typeface="Arial" panose="020B0604020202020204" pitchFamily="34" charset="0"/>
              <a:buChar char="•"/>
            </a:pPr>
            <a:r>
              <a:rPr lang="en-US" sz="1050" b="0" baseline="0">
                <a:latin typeface="Arial" panose="020B0604020202020204" pitchFamily="34" charset="0"/>
                <a:cs typeface="Arial" panose="020B0604020202020204" pitchFamily="34" charset="0"/>
              </a:rPr>
              <a:t>Select </a:t>
            </a:r>
            <a:r>
              <a:rPr lang="en-US" sz="1050" b="0" baseline="0" dirty="0">
                <a:latin typeface="Arial" panose="020B0604020202020204" pitchFamily="34" charset="0"/>
                <a:cs typeface="Arial" panose="020B0604020202020204" pitchFamily="34" charset="0"/>
              </a:rPr>
              <a:t>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a:t>
            </a:r>
            <a:r>
              <a:rPr lang="en-US" sz="1050" b="0" baseline="0">
                <a:latin typeface="Arial" panose="020B0604020202020204" pitchFamily="34" charset="0"/>
                <a:cs typeface="Arial" panose="020B0604020202020204" pitchFamily="34" charset="0"/>
              </a:rPr>
              <a:t>of an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existing slide, click the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a:t>
            </a:r>
            <a:r>
              <a:rPr lang="en-US" sz="1050" b="0" baseline="0" dirty="0">
                <a:latin typeface="Arial" panose="020B0604020202020204" pitchFamily="34" charset="0"/>
                <a:cs typeface="Arial" panose="020B0604020202020204" pitchFamily="34" charset="0"/>
              </a:rPr>
              <a:t>Layout” </a:t>
            </a:r>
            <a:r>
              <a:rPr lang="en-US" sz="1050" b="0" baseline="0">
                <a:latin typeface="Arial" panose="020B0604020202020204" pitchFamily="34" charset="0"/>
                <a:cs typeface="Arial" panose="020B0604020202020204" pitchFamily="34" charset="0"/>
              </a:rPr>
              <a:t>button right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next </a:t>
            </a:r>
            <a:r>
              <a:rPr lang="en-US" sz="1050" b="0" baseline="0" dirty="0">
                <a:latin typeface="Arial" panose="020B0604020202020204" pitchFamily="34" charset="0"/>
                <a:cs typeface="Arial" panose="020B0604020202020204" pitchFamily="34" charset="0"/>
              </a:rPr>
              <a:t>to </a:t>
            </a:r>
            <a:r>
              <a:rPr lang="en-US" sz="1050" b="0" baseline="0">
                <a:latin typeface="Arial" panose="020B0604020202020204" pitchFamily="34" charset="0"/>
                <a:cs typeface="Arial" panose="020B0604020202020204" pitchFamily="34" charset="0"/>
              </a:rPr>
              <a:t>the “</a:t>
            </a:r>
            <a:r>
              <a:rPr lang="en-US" sz="1050" b="0" baseline="0" dirty="0">
                <a:latin typeface="Arial" panose="020B0604020202020204" pitchFamily="34" charset="0"/>
                <a:cs typeface="Arial" panose="020B0604020202020204" pitchFamily="34" charset="0"/>
              </a:rPr>
              <a:t>New Slide” button.</a:t>
            </a:r>
          </a:p>
          <a:p>
            <a:pPr marL="0" marR="0" lvl="0" indent="0" algn="l" defTabSz="457200" rtl="0" eaLnBrk="1" fontAlgn="auto" latinLnBrk="0" hangingPunct="1">
              <a:lnSpc>
                <a:spcPct val="100000"/>
              </a:lnSpc>
              <a:spcBef>
                <a:spcPts val="1200"/>
              </a:spcBef>
              <a:spcAft>
                <a:spcPts val="30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General Template Notes:</a:t>
            </a:r>
          </a:p>
          <a:p>
            <a:pPr marL="91440" lvl="0" indent="0">
              <a:spcAft>
                <a:spcPts val="600"/>
              </a:spcAft>
              <a:buFont typeface="Arial" panose="020B0604020202020204" pitchFamily="34" charset="0"/>
              <a:buNone/>
            </a:pPr>
            <a:r>
              <a:rPr lang="en-US" sz="1800" b="0" u="none" spc="60" baseline="0">
                <a:solidFill>
                  <a:schemeClr val="accent5">
                    <a:lumMod val="20000"/>
                    <a:lumOff val="80000"/>
                  </a:schemeClr>
                </a:solidFill>
                <a:effectLst>
                  <a:outerShdw blurRad="76200" dist="38100" dir="8100000" algn="tr" rotWithShape="0">
                    <a:prstClr val="black">
                      <a:alpha val="60000"/>
                    </a:prstClr>
                  </a:outerShdw>
                </a:effectLst>
                <a:latin typeface="+mj-lt"/>
                <a:cs typeface="Arial" panose="020B0604020202020204" pitchFamily="34" charset="0"/>
                <a:sym typeface="Wingdings" panose="05000000000000000000" pitchFamily="2" charset="2"/>
              </a:rPr>
              <a:t></a:t>
            </a:r>
            <a:r>
              <a:rPr lang="en-US" sz="1800" b="1" u="none"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 </a:t>
            </a:r>
            <a:r>
              <a:rPr lang="en-US" sz="1800" b="1" u="sng"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DO </a:t>
            </a:r>
            <a:r>
              <a:rPr lang="en-US" sz="1800" b="1" u="sng"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NOT</a:t>
            </a:r>
            <a:r>
              <a:rPr lang="en-US" sz="1800" b="1" u="none"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chemeClr val="accent2"/>
              </a:buClr>
              <a:buSzTx/>
              <a:buFont typeface="Wingdings" panose="05000000000000000000" pitchFamily="2" charset="2"/>
              <a:buChar char="ý"/>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a:latin typeface="Arial" panose="020B0604020202020204" pitchFamily="34" charset="0"/>
                <a:cs typeface="Arial" panose="020B0604020202020204" pitchFamily="34" charset="0"/>
              </a:rPr>
              <a:t>.  Please note if a spacing adjustment is required.</a:t>
            </a:r>
            <a:endParaRPr lang="en-US" sz="1050" b="0" dirty="0">
              <a:latin typeface="Arial" panose="020B0604020202020204" pitchFamily="34" charset="0"/>
              <a:cs typeface="Arial" panose="020B0604020202020204" pitchFamily="34" charset="0"/>
            </a:endParaRPr>
          </a:p>
          <a:p>
            <a:pPr marL="457200" lvl="1" indent="-171450">
              <a:spcAft>
                <a:spcPts val="600"/>
              </a:spcAft>
              <a:buClr>
                <a:schemeClr val="accent2"/>
              </a:buClr>
              <a:buFont typeface="Wingdings" panose="05000000000000000000" pitchFamily="2" charset="2"/>
              <a:buChar char="ý"/>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457200" lvl="1" indent="-171450">
              <a:spcAft>
                <a:spcPts val="600"/>
              </a:spcAft>
              <a:buClr>
                <a:schemeClr val="accent2"/>
              </a:buClr>
              <a:buFont typeface="Wingdings" panose="05000000000000000000" pitchFamily="2" charset="2"/>
              <a:buChar char="ý"/>
            </a:pPr>
            <a:r>
              <a:rPr lang="en-US" sz="1050" b="1" baseline="0" dirty="0">
                <a:latin typeface="Arial" panose="020B0604020202020204" pitchFamily="34" charset="0"/>
                <a:cs typeface="Arial" panose="020B0604020202020204" pitchFamily="34" charset="0"/>
              </a:rPr>
              <a:t>Change heading alignment </a:t>
            </a:r>
            <a:r>
              <a:rPr lang="en-US" sz="1050" b="1" baseline="0">
                <a:latin typeface="Arial" panose="020B0604020202020204" pitchFamily="34" charset="0"/>
                <a:cs typeface="Arial" panose="020B0604020202020204" pitchFamily="34" charset="0"/>
              </a:rPr>
              <a:t>or location for standard content slide material</a:t>
            </a:r>
            <a:r>
              <a:rPr lang="en-US" sz="1050" b="0" baseline="0">
                <a:latin typeface="Arial" panose="020B0604020202020204" pitchFamily="34" charset="0"/>
                <a:cs typeface="Arial" panose="020B0604020202020204" pitchFamily="34" charset="0"/>
              </a:rPr>
              <a:t>.</a:t>
            </a:r>
          </a:p>
          <a:p>
            <a:pPr marL="9144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b="0" u="none" kern="1200" spc="60" baseline="0">
                <a:solidFill>
                  <a:srgbClr val="92D050"/>
                </a:solidFill>
                <a:effectLst>
                  <a:outerShdw blurRad="76200" dist="38100" dir="8100000" algn="tr" rotWithShape="0">
                    <a:prstClr val="black">
                      <a:alpha val="60000"/>
                    </a:prstClr>
                  </a:outerShdw>
                </a:effectLst>
                <a:latin typeface="+mn-lt"/>
                <a:ea typeface="+mn-ea"/>
                <a:cs typeface="Arial" panose="020B0604020202020204" pitchFamily="34" charset="0"/>
                <a:sym typeface="Wingdings" panose="05000000000000000000" pitchFamily="2" charset="2"/>
              </a:rPr>
              <a:t></a:t>
            </a:r>
            <a:r>
              <a:rPr kumimoji="0" lang="en-US" sz="1800" b="1" i="0" u="none"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 </a:t>
            </a:r>
            <a:r>
              <a:rPr kumimoji="0" lang="en-US" sz="1800" b="1" i="0" u="sng"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DO</a:t>
            </a:r>
            <a:r>
              <a:rPr kumimoji="0" lang="en-US" sz="1800" b="1" i="0" u="none"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rgbClr val="72AF2F"/>
              </a:buClr>
              <a:buSzTx/>
              <a:buFont typeface="Wingdings" panose="05000000000000000000" pitchFamily="2" charset="2"/>
              <a:buChar char="þ"/>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Reference </a:t>
            </a: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a:t>
            </a: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originated.</a:t>
            </a:r>
          </a:p>
          <a:p>
            <a:pPr marL="457200" marR="0" lvl="1"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any graphics not referenced or in violation of </a:t>
            </a:r>
            <a:r>
              <a:rPr kumimoji="0" lang="en-US" sz="1050" b="1" i="0" u="none" strike="noStrike" kern="1200" cap="none" spc="0" normalizeH="0" baseline="0" noProof="0" dirty="0">
                <a:ln>
                  <a:noFill/>
                </a:ln>
                <a:solidFill>
                  <a:schemeClr val="accent4">
                    <a:lumMod val="2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10" name="TextBox 9"/>
          <p:cNvSpPr txBox="1"/>
          <p:nvPr userDrawn="1"/>
        </p:nvSpPr>
        <p:spPr>
          <a:xfrm>
            <a:off x="5308798" y="88691"/>
            <a:ext cx="3245631" cy="1102812"/>
          </a:xfrm>
          <a:prstGeom prst="rect">
            <a:avLst/>
          </a:prstGeom>
          <a:noFill/>
        </p:spPr>
        <p:txBody>
          <a:bodyPr wrap="square" rtlCol="0" anchor="ctr">
            <a:noAutofit/>
          </a:bodyPr>
          <a:lstStyle/>
          <a:p>
            <a:pPr algn="l"/>
            <a:r>
              <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rPr>
              <a:t>This slide contains information on how to use </a:t>
            </a: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this template, and is hidden. </a:t>
            </a:r>
          </a:p>
          <a:p>
            <a:pPr algn="l">
              <a:spcBef>
                <a:spcPts val="300"/>
              </a:spcBef>
            </a:pP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It is not a part of </a:t>
            </a:r>
            <a:b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b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the presentation.</a:t>
            </a:r>
            <a:endPar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endParaRPr>
          </a:p>
        </p:txBody>
      </p:sp>
      <p:cxnSp>
        <p:nvCxnSpPr>
          <p:cNvPr id="9" name="Straight Connector 8"/>
          <p:cNvCxnSpPr/>
          <p:nvPr userDrawn="1"/>
        </p:nvCxnSpPr>
        <p:spPr>
          <a:xfrm>
            <a:off x="0" y="1376381"/>
            <a:ext cx="9144000" cy="0"/>
          </a:xfrm>
          <a:prstGeom prst="line">
            <a:avLst/>
          </a:prstGeom>
          <a:ln w="1016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userDrawn="1"/>
        </p:nvSpPr>
        <p:spPr>
          <a:xfrm>
            <a:off x="7084799" y="2286069"/>
            <a:ext cx="1619719" cy="1620538"/>
          </a:xfrm>
          <a:prstGeom prst="rect">
            <a:avLst/>
          </a:prstGeom>
          <a:noFill/>
        </p:spPr>
        <p:txBody>
          <a:bodyPr wrap="square" rtlCol="0">
            <a:noAutofit/>
          </a:bodyPr>
          <a:lstStyle/>
          <a:p>
            <a:pPr marL="0" marR="0" lvl="1" indent="-171450" algn="l" defTabSz="457200" rtl="0" eaLnBrk="1" fontAlgn="auto" latinLnBrk="0" hangingPunct="1">
              <a:lnSpc>
                <a:spcPct val="90000"/>
              </a:lnSpc>
              <a:spcBef>
                <a:spcPts val="0"/>
              </a:spcBef>
              <a:spcAft>
                <a:spcPts val="400"/>
              </a:spcAft>
              <a:buClrTx/>
              <a:buSzTx/>
              <a:buFont typeface="Arial" panose="020B0604020202020204" pitchFamily="34" charset="0"/>
              <a:buChar char="•"/>
              <a:tabLst/>
              <a:defRPr/>
            </a:pPr>
            <a:r>
              <a:rPr lang="en-US" sz="1100" b="0" baseline="0">
                <a:latin typeface="Arial" panose="020B0604020202020204" pitchFamily="34" charset="0"/>
                <a:cs typeface="Arial" panose="020B0604020202020204" pitchFamily="34" charset="0"/>
              </a:rPr>
              <a:t>Legal Language</a:t>
            </a:r>
            <a:endParaRPr lang="en-US" sz="1100" b="0" baseline="0"/>
          </a:p>
          <a:p>
            <a:pPr marL="0" lvl="1" indent="-171450">
              <a:lnSpc>
                <a:spcPct val="90000"/>
              </a:lnSpc>
              <a:spcAft>
                <a:spcPts val="400"/>
              </a:spcAft>
              <a:buFont typeface="Arial" panose="020B0604020202020204" pitchFamily="34" charset="0"/>
              <a:buChar char="•"/>
            </a:pPr>
            <a:r>
              <a:rPr lang="en-US" sz="1100" b="0" baseline="0"/>
              <a:t>Poll</a:t>
            </a:r>
          </a:p>
          <a:p>
            <a:pPr marL="0" lvl="1" indent="-171450">
              <a:lnSpc>
                <a:spcPct val="90000"/>
              </a:lnSpc>
              <a:spcAft>
                <a:spcPts val="400"/>
              </a:spcAft>
              <a:buFont typeface="Arial" panose="020B0604020202020204" pitchFamily="34" charset="0"/>
              <a:buChar char="•"/>
            </a:pPr>
            <a:r>
              <a:rPr lang="en-US" sz="1100" b="0" baseline="0"/>
              <a:t>Save the Date</a:t>
            </a:r>
          </a:p>
          <a:p>
            <a:pPr marL="0" lvl="1" indent="-171450">
              <a:lnSpc>
                <a:spcPct val="90000"/>
              </a:lnSpc>
              <a:spcAft>
                <a:spcPts val="400"/>
              </a:spcAft>
              <a:buFont typeface="Arial" panose="020B0604020202020204" pitchFamily="34" charset="0"/>
              <a:buChar char="•"/>
            </a:pPr>
            <a:r>
              <a:rPr lang="en-US" sz="1100" b="0" baseline="0"/>
              <a:t>Questions</a:t>
            </a:r>
            <a:endParaRPr lang="en-US" sz="1100" b="0" baseline="0" dirty="0"/>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5258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76653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40" name="Group 39">
            <a:extLst>
              <a:ext uri="{FF2B5EF4-FFF2-40B4-BE49-F238E27FC236}">
                <a16:creationId xmlns:a16="http://schemas.microsoft.com/office/drawing/2014/main" id="{54EBE4A4-93BC-4F5F-96D7-3EB1B9477815}"/>
              </a:ext>
            </a:extLst>
          </p:cNvPr>
          <p:cNvGrpSpPr/>
          <p:nvPr userDrawn="1"/>
        </p:nvGrpSpPr>
        <p:grpSpPr>
          <a:xfrm>
            <a:off x="5101094" y="5519741"/>
            <a:ext cx="3776420" cy="1204516"/>
            <a:chOff x="9823451" y="-913608"/>
            <a:chExt cx="3776420" cy="1204516"/>
          </a:xfrm>
        </p:grpSpPr>
        <p:sp>
          <p:nvSpPr>
            <p:cNvPr id="23" name="TextBox 22"/>
            <p:cNvSpPr txBox="1"/>
            <p:nvPr userDrawn="1"/>
          </p:nvSpPr>
          <p:spPr>
            <a:xfrm>
              <a:off x="11200962" y="-833368"/>
              <a:ext cx="2398909" cy="1044036"/>
            </a:xfrm>
            <a:prstGeom prst="rect">
              <a:avLst/>
            </a:prstGeom>
            <a:noFill/>
          </p:spPr>
          <p:txBody>
            <a:bodyPr wrap="square" rtlCol="0" anchor="ctr">
              <a:noAutofit/>
            </a:bodyPr>
            <a:lstStyle/>
            <a:p>
              <a:pPr algn="l">
                <a:lnSpc>
                  <a:spcPct val="90000"/>
                </a:lnSpc>
              </a:pPr>
              <a:r>
                <a:rPr lang="en-US" sz="1200" b="1" i="0" spc="40">
                  <a:solidFill>
                    <a:schemeClr val="tx1">
                      <a:lumMod val="85000"/>
                      <a:lumOff val="15000"/>
                    </a:schemeClr>
                  </a:solidFill>
                  <a:latin typeface="+mj-lt"/>
                </a:rPr>
                <a:t>Don’t delete </a:t>
              </a:r>
              <a:r>
                <a:rPr lang="en-US" sz="1200" b="1" i="0" spc="40" dirty="0">
                  <a:solidFill>
                    <a:schemeClr val="tx1">
                      <a:lumMod val="85000"/>
                      <a:lumOff val="15000"/>
                    </a:schemeClr>
                  </a:solidFill>
                  <a:latin typeface="+mj-lt"/>
                </a:rPr>
                <a:t>this slide until the presentation is final.</a:t>
              </a:r>
              <a:endParaRPr lang="en-US" sz="12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a:t>
              </a:r>
              <a:r>
                <a:rPr lang="en-US" sz="1500" b="1" i="0" spc="40" baseline="0">
                  <a:solidFill>
                    <a:srgbClr val="9D1C30"/>
                  </a:solidFill>
                  <a:latin typeface="+mj-lt"/>
                </a:rPr>
                <a:t>in the template</a:t>
              </a:r>
              <a:r>
                <a:rPr lang="en-US" sz="1500" b="1" i="0" spc="40" baseline="0" dirty="0">
                  <a:solidFill>
                    <a:srgbClr val="9D1C30"/>
                  </a:solidFill>
                  <a:latin typeface="+mj-lt"/>
                </a:rPr>
                <a:t>.</a:t>
              </a:r>
              <a:endParaRPr lang="en-US" sz="1500" b="1" i="0" spc="40" dirty="0">
                <a:solidFill>
                  <a:srgbClr val="9D1C30"/>
                </a:solidFill>
                <a:latin typeface="+mj-lt"/>
              </a:endParaRPr>
            </a:p>
          </p:txBody>
        </p:sp>
        <p:grpSp>
          <p:nvGrpSpPr>
            <p:cNvPr id="39" name="Group 38">
              <a:extLst>
                <a:ext uri="{FF2B5EF4-FFF2-40B4-BE49-F238E27FC236}">
                  <a16:creationId xmlns:a16="http://schemas.microsoft.com/office/drawing/2014/main" id="{C27DF8FF-D711-4A8A-8948-673270B8AE9D}"/>
                </a:ext>
              </a:extLst>
            </p:cNvPr>
            <p:cNvGrpSpPr/>
            <p:nvPr userDrawn="1"/>
          </p:nvGrpSpPr>
          <p:grpSpPr>
            <a:xfrm>
              <a:off x="9823451" y="-913608"/>
              <a:ext cx="1204516" cy="1204516"/>
              <a:chOff x="9823451" y="-913608"/>
              <a:chExt cx="1204516" cy="1204516"/>
            </a:xfrm>
          </p:grpSpPr>
          <p:grpSp>
            <p:nvGrpSpPr>
              <p:cNvPr id="24" name="Group 23"/>
              <p:cNvGrpSpPr/>
              <p:nvPr userDrawn="1"/>
            </p:nvGrpSpPr>
            <p:grpSpPr>
              <a:xfrm>
                <a:off x="9823451" y="-913608"/>
                <a:ext cx="1204516" cy="1204516"/>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9" name="TextBox 18"/>
              <p:cNvSpPr txBox="1"/>
              <p:nvPr userDrawn="1"/>
            </p:nvSpPr>
            <p:spPr>
              <a:xfrm>
                <a:off x="9929466" y="-730460"/>
                <a:ext cx="992486" cy="838221"/>
              </a:xfrm>
              <a:prstGeom prst="rect">
                <a:avLst/>
              </a:prstGeom>
              <a:noFill/>
              <a:effectLst>
                <a:outerShdw blurRad="50800" dist="25400" dir="8100000" algn="tr" rotWithShape="0">
                  <a:prstClr val="black">
                    <a:alpha val="40000"/>
                  </a:prstClr>
                </a:outerShdw>
              </a:effectLst>
            </p:spPr>
            <p:txBody>
              <a:bodyPr wrap="square" rtlCol="0" anchor="ctr">
                <a:noAutofit/>
              </a:bodyPr>
              <a:lstStyle/>
              <a:p>
                <a:pPr algn="ctr"/>
                <a:r>
                  <a:rPr lang="en-US" sz="2000" b="0" i="0" spc="40" baseline="0" dirty="0">
                    <a:solidFill>
                      <a:schemeClr val="bg1"/>
                    </a:solidFill>
                    <a:latin typeface="Impact" panose="020B0806030902050204" pitchFamily="34" charset="0"/>
                  </a:rPr>
                  <a:t>DON’T</a:t>
                </a:r>
                <a:br>
                  <a:rPr lang="en-US" sz="2000" b="0" i="0" spc="40" baseline="0" dirty="0">
                    <a:solidFill>
                      <a:schemeClr val="bg1"/>
                    </a:solidFill>
                    <a:latin typeface="Impact" panose="020B0806030902050204" pitchFamily="34" charset="0"/>
                  </a:rPr>
                </a:br>
                <a:r>
                  <a:rPr lang="en-US" sz="20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247590"/>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8F6D14EF-EBC7-433A-8C95-1D2C470B7DF1}"/>
              </a:ext>
            </a:extLst>
          </p:cNvPr>
          <p:cNvSpPr txBox="1"/>
          <p:nvPr userDrawn="1"/>
        </p:nvSpPr>
        <p:spPr>
          <a:xfrm>
            <a:off x="7427" y="161985"/>
            <a:ext cx="5040000" cy="1051560"/>
          </a:xfrm>
          <a:prstGeom prst="rect">
            <a:avLst/>
          </a:prstGeom>
        </p:spPr>
        <p:txBody>
          <a:bodyPr vert="horz" lIns="91440" tIns="45720" rIns="91440" bIns="45720" rtlCol="0" anchor="ctr">
            <a:no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lnSpc>
                <a:spcPct val="85000"/>
              </a:lnSpc>
            </a:pPr>
            <a:r>
              <a:rPr lang="en-US" sz="50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2017 Template</a:t>
            </a:r>
          </a:p>
          <a:p>
            <a:pPr lvl="0" algn="ctr">
              <a:lnSpc>
                <a:spcPct val="85000"/>
              </a:lnSpc>
            </a:pPr>
            <a:r>
              <a:rPr lang="en-US" sz="4000" b="0" spc="60" baseline="0" dirty="0"/>
              <a:t>Usage Instructions</a:t>
            </a:r>
          </a:p>
        </p:txBody>
      </p:sp>
      <p:pic>
        <p:nvPicPr>
          <p:cNvPr id="44" name="Picture 43">
            <a:extLst>
              <a:ext uri="{FF2B5EF4-FFF2-40B4-BE49-F238E27FC236}">
                <a16:creationId xmlns:a16="http://schemas.microsoft.com/office/drawing/2014/main" id="{5AAE9CEC-A7E3-43C1-AC4A-1C3889F366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57143" y="626792"/>
            <a:ext cx="1736362" cy="586522"/>
          </a:xfrm>
          <a:prstGeom prst="rect">
            <a:avLst/>
          </a:prstGeom>
        </p:spPr>
      </p:pic>
    </p:spTree>
    <p:extLst>
      <p:ext uri="{BB962C8B-B14F-4D97-AF65-F5344CB8AC3E}">
        <p14:creationId xmlns:p14="http://schemas.microsoft.com/office/powerpoint/2010/main" val="2258890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A5BAF-C39D-44C3-B998-7CF83B21A06F}"/>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1500059"/>
            <a:ext cx="4955638" cy="5357941"/>
          </a:xfrm>
          <a:prstGeom prst="rect">
            <a:avLst/>
          </a:prstGeom>
        </p:spPr>
      </p:pic>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Save the Date:</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1112107" y="1699826"/>
            <a:ext cx="7661189" cy="4505325"/>
          </a:xfrm>
        </p:spPr>
        <p:txBody>
          <a:bodyPr/>
          <a:lstStyle>
            <a:lvl1pPr marL="91440" indent="-365760">
              <a:buSzPct val="130000"/>
              <a:buFont typeface="Webdings" panose="05030102010509060703" pitchFamily="18" charset="2"/>
              <a:buChar char=""/>
              <a:defRPr sz="2600"/>
            </a:lvl1pPr>
            <a:lvl2pPr marL="685800" indent="0">
              <a:spcBef>
                <a:spcPts val="0"/>
              </a:spcBef>
              <a:buNone/>
              <a:defRPr sz="1700">
                <a:solidFill>
                  <a:schemeClr val="accent3">
                    <a:lumMod val="75000"/>
                    <a:lumOff val="25000"/>
                  </a:schemeClr>
                </a:solidFill>
              </a:defRPr>
            </a:lvl2pPr>
            <a:lvl3pPr marL="1005840" indent="-365760" algn="l">
              <a:spcAft>
                <a:spcPts val="1200"/>
              </a:spcAft>
              <a:buFont typeface="Webdings" panose="05030102010509060703" pitchFamily="18" charset="2"/>
              <a:buChar char=""/>
              <a:defRPr b="1">
                <a:solidFill>
                  <a:schemeClr val="accent1"/>
                </a:solidFill>
              </a:defRPr>
            </a:lvl3pPr>
          </a:lstStyle>
          <a:p>
            <a:pPr lvl="0"/>
            <a:r>
              <a:rPr lang="en-US"/>
              <a:t>Event Title Here</a:t>
            </a:r>
          </a:p>
          <a:p>
            <a:pPr lvl="1"/>
            <a:r>
              <a:rPr lang="en-US"/>
              <a:t>Event summary goes here</a:t>
            </a:r>
          </a:p>
          <a:p>
            <a:pPr lvl="2"/>
            <a:r>
              <a:rPr lang="en-US"/>
              <a:t>Event date</a:t>
            </a:r>
          </a:p>
          <a:p>
            <a:pPr lvl="3"/>
            <a:r>
              <a:rPr lang="en-US"/>
              <a:t>Fourth level</a:t>
            </a:r>
          </a:p>
          <a:p>
            <a:pPr lvl="4"/>
            <a:r>
              <a:rPr lang="en-US"/>
              <a:t>Fifth level</a:t>
            </a:r>
          </a:p>
        </p:txBody>
      </p:sp>
    </p:spTree>
    <p:extLst>
      <p:ext uri="{BB962C8B-B14F-4D97-AF65-F5344CB8AC3E}">
        <p14:creationId xmlns:p14="http://schemas.microsoft.com/office/powerpoint/2010/main" val="1387802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kout Room List">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AA60EFC-21EF-4756-ABD1-14D137A0BA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4103" y="-1"/>
            <a:ext cx="3379489" cy="3456222"/>
          </a:xfrm>
          <a:prstGeom prst="ellipse">
            <a:avLst/>
          </a:prstGeom>
          <a:ln>
            <a:noFill/>
          </a:ln>
          <a:effectLst>
            <a:softEdge rad="112500"/>
          </a:effectLst>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628655" y="1319429"/>
            <a:ext cx="7528945" cy="1448602"/>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60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i="0"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grpSp>
        <p:nvGrpSpPr>
          <p:cNvPr id="20" name="Group 19">
            <a:extLst>
              <a:ext uri="{FF2B5EF4-FFF2-40B4-BE49-F238E27FC236}">
                <a16:creationId xmlns:a16="http://schemas.microsoft.com/office/drawing/2014/main" id="{57C394F9-EFD5-42F9-891E-4F9A50F08A68}"/>
              </a:ext>
            </a:extLst>
          </p:cNvPr>
          <p:cNvGrpSpPr/>
          <p:nvPr userDrawn="1"/>
        </p:nvGrpSpPr>
        <p:grpSpPr>
          <a:xfrm>
            <a:off x="4848225" y="193023"/>
            <a:ext cx="4019550" cy="1264286"/>
            <a:chOff x="4895850" y="193023"/>
            <a:chExt cx="4019550" cy="1264286"/>
          </a:xfrm>
        </p:grpSpPr>
        <p:sp>
          <p:nvSpPr>
            <p:cNvPr id="18" name="Speech Bubble: Rectangle with Corners Rounded 17">
              <a:extLst>
                <a:ext uri="{FF2B5EF4-FFF2-40B4-BE49-F238E27FC236}">
                  <a16:creationId xmlns:a16="http://schemas.microsoft.com/office/drawing/2014/main" id="{CFC41472-478F-4A01-9B2E-B66290F9B7CB}"/>
                </a:ext>
              </a:extLst>
            </p:cNvPr>
            <p:cNvSpPr/>
            <p:nvPr userDrawn="1"/>
          </p:nvSpPr>
          <p:spPr>
            <a:xfrm>
              <a:off x="4895850" y="193023"/>
              <a:ext cx="4019550" cy="1264286"/>
            </a:xfrm>
            <a:prstGeom prst="wedgeRoundRectCallout">
              <a:avLst>
                <a:gd name="adj1" fmla="val 1245"/>
                <a:gd name="adj2" fmla="val 95649"/>
                <a:gd name="adj3" fmla="val 16667"/>
              </a:avLst>
            </a:prstGeom>
            <a:solidFill>
              <a:schemeClr val="bg1">
                <a:lumMod val="95000"/>
              </a:schemeClr>
            </a:solidFill>
            <a:ln>
              <a:solidFill>
                <a:schemeClr val="tx1">
                  <a:lumMod val="10000"/>
                  <a:lumOff val="90000"/>
                </a:schemeClr>
              </a:solid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10000"/>
                </a:lnSpc>
                <a:spcBef>
                  <a:spcPct val="0"/>
                </a:spcBef>
                <a:spcAft>
                  <a:spcPts val="0"/>
                </a:spcAft>
                <a:buClrTx/>
                <a:buSzTx/>
                <a:buFontTx/>
                <a:buNone/>
                <a:tabLst/>
                <a:defRPr/>
              </a:pPr>
              <a:r>
                <a:rPr lang="en-US" sz="3300" b="1" kern="1200" cap="none" spc="0" baseline="0" noProof="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Breakout Room</a:t>
              </a:r>
              <a:r>
                <a:rPr lang="en-US" sz="3300" b="1" kern="1200" cap="none" spc="0" noProof="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 </a:t>
              </a:r>
              <a:r>
                <a:rPr lang="en-US" sz="3200" b="0" kern="1200" cap="all" spc="220" baseline="0" noProof="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Discussions</a:t>
              </a:r>
              <a:endParaRPr lang="en-US" sz="3400" b="0" kern="1200" cap="all" spc="220" baseline="0" noProof="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
          <p:nvSpPr>
            <p:cNvPr id="19" name="Rectangle 18">
              <a:extLst>
                <a:ext uri="{FF2B5EF4-FFF2-40B4-BE49-F238E27FC236}">
                  <a16:creationId xmlns:a16="http://schemas.microsoft.com/office/drawing/2014/main" id="{7AD30ECD-A8EE-4AE1-AE33-FD6E6D3A1A06}"/>
                </a:ext>
              </a:extLst>
            </p:cNvPr>
            <p:cNvSpPr/>
            <p:nvPr userDrawn="1"/>
          </p:nvSpPr>
          <p:spPr>
            <a:xfrm rot="5400000">
              <a:off x="6882765" y="-738460"/>
              <a:ext cx="45720" cy="308152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9" name="Text Placeholder 8">
            <a:extLst>
              <a:ext uri="{FF2B5EF4-FFF2-40B4-BE49-F238E27FC236}">
                <a16:creationId xmlns:a16="http://schemas.microsoft.com/office/drawing/2014/main" id="{D5AA38BA-BC5A-4469-A67D-0B1D8AF2EB5E}"/>
              </a:ext>
            </a:extLst>
          </p:cNvPr>
          <p:cNvSpPr>
            <a:spLocks noGrp="1"/>
          </p:cNvSpPr>
          <p:nvPr>
            <p:ph type="body" sz="quarter" idx="12" hasCustomPrompt="1"/>
          </p:nvPr>
        </p:nvSpPr>
        <p:spPr>
          <a:xfrm>
            <a:off x="628655" y="3037379"/>
            <a:ext cx="7528945" cy="1371658"/>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sp>
        <p:nvSpPr>
          <p:cNvPr id="30" name="Text Placeholder 8">
            <a:extLst>
              <a:ext uri="{FF2B5EF4-FFF2-40B4-BE49-F238E27FC236}">
                <a16:creationId xmlns:a16="http://schemas.microsoft.com/office/drawing/2014/main" id="{09447CD6-F586-496A-B33A-672175DDF8C4}"/>
              </a:ext>
            </a:extLst>
          </p:cNvPr>
          <p:cNvSpPr>
            <a:spLocks noGrp="1"/>
          </p:cNvSpPr>
          <p:nvPr>
            <p:ph type="body" sz="quarter" idx="13" hasCustomPrompt="1"/>
          </p:nvPr>
        </p:nvSpPr>
        <p:spPr>
          <a:xfrm>
            <a:off x="628655" y="4678385"/>
            <a:ext cx="7528945" cy="1371658"/>
          </a:xfrm>
          <a:prstGeom prst="rect">
            <a:avLst/>
          </a:prstGeom>
          <a:noFill/>
          <a:ln w="9525">
            <a:no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spTree>
    <p:extLst>
      <p:ext uri="{BB962C8B-B14F-4D97-AF65-F5344CB8AC3E}">
        <p14:creationId xmlns:p14="http://schemas.microsoft.com/office/powerpoint/2010/main" val="373276800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000"/>
                                  </p:stCondLst>
                                  <p:childTnLst>
                                    <p:set>
                                      <p:cBhvr>
                                        <p:cTn id="6" dur="1" fill="hold">
                                          <p:stCondLst>
                                            <p:cond delay="0"/>
                                          </p:stCondLst>
                                        </p:cTn>
                                        <p:tgtEl>
                                          <p:spTgt spid="28"/>
                                        </p:tgtEl>
                                        <p:attrNameLst>
                                          <p:attrName>style.visibility</p:attrName>
                                        </p:attrNameLst>
                                      </p:cBhvr>
                                      <p:to>
                                        <p:strVal val="visible"/>
                                      </p:to>
                                    </p:set>
                                    <p:animEffect transition="in" filter="circle(out)">
                                      <p:cBhvr>
                                        <p:cTn id="7" dur="1000"/>
                                        <p:tgtEl>
                                          <p:spTgt spid="28"/>
                                        </p:tgtEl>
                                      </p:cBhvr>
                                    </p:animEffect>
                                  </p:childTnLst>
                                </p:cTn>
                              </p:par>
                            </p:childTnLst>
                          </p:cTn>
                        </p:par>
                        <p:par>
                          <p:cTn id="8" fill="hold">
                            <p:stCondLst>
                              <p:cond delay="2000"/>
                            </p:stCondLst>
                            <p:childTnLst>
                              <p:par>
                                <p:cTn id="9" presetID="10" presetClass="exit" presetSubtype="0" fill="hold" nodeType="afterEffect">
                                  <p:stCondLst>
                                    <p:cond delay="1500"/>
                                  </p:stCondLst>
                                  <p:childTnLst>
                                    <p:animEffect transition="out" filter="fade">
                                      <p:cBhvr>
                                        <p:cTn id="10" dur="3000"/>
                                        <p:tgtEl>
                                          <p:spTgt spid="28"/>
                                        </p:tgtEl>
                                      </p:cBhvr>
                                    </p:animEffect>
                                    <p:set>
                                      <p:cBhvr>
                                        <p:cTn id="11" dur="1" fill="hold">
                                          <p:stCondLst>
                                            <p:cond delay="2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628650" y="365126"/>
            <a:ext cx="7955279"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r"/>
            <a:r>
              <a:rPr lang="en-US" sz="3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Where Are You?</a:t>
            </a:r>
          </a:p>
        </p:txBody>
      </p:sp>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BB10FC-1879-4D54-9DBF-A84DD16609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50" y="636507"/>
            <a:ext cx="8295970" cy="5656619"/>
          </a:xfrm>
          <a:prstGeom prst="rect">
            <a:avLst/>
          </a:prstGeom>
          <a:effectLst>
            <a:innerShdw blurRad="63500" dist="25400" dir="18900000">
              <a:schemeClr val="accent1">
                <a:lumMod val="50000"/>
                <a:alpha val="50000"/>
              </a:schemeClr>
            </a:innerShdw>
          </a:effectLst>
        </p:spPr>
      </p:pic>
      <p:sp>
        <p:nvSpPr>
          <p:cNvPr id="9" name="TextBox 8">
            <a:extLst>
              <a:ext uri="{FF2B5EF4-FFF2-40B4-BE49-F238E27FC236}">
                <a16:creationId xmlns:a16="http://schemas.microsoft.com/office/drawing/2014/main" id="{4F6D1450-DC26-4EDD-BBBC-73EB1D776CF7}"/>
              </a:ext>
            </a:extLst>
          </p:cNvPr>
          <p:cNvSpPr txBox="1"/>
          <p:nvPr userDrawn="1"/>
        </p:nvSpPr>
        <p:spPr>
          <a:xfrm>
            <a:off x="5601600" y="1207559"/>
            <a:ext cx="2982329" cy="492443"/>
          </a:xfrm>
          <a:prstGeom prst="rect">
            <a:avLst/>
          </a:prstGeom>
          <a:noFill/>
        </p:spPr>
        <p:txBody>
          <a:bodyPr wrap="square" rtlCol="0">
            <a:spAutoFit/>
          </a:bodyPr>
          <a:lstStyle/>
          <a:p>
            <a:pPr marL="457200" indent="-457200" algn="ctr"/>
            <a:r>
              <a:rPr lang="en-US" sz="1300" i="1">
                <a:solidFill>
                  <a:schemeClr val="accent3">
                    <a:lumMod val="75000"/>
                    <a:lumOff val="25000"/>
                  </a:schemeClr>
                </a:solidFill>
              </a:rPr>
              <a:t>Enter your location in the chat window</a:t>
            </a:r>
            <a:br>
              <a:rPr lang="en-US" sz="1300" i="1">
                <a:solidFill>
                  <a:schemeClr val="accent3">
                    <a:lumMod val="75000"/>
                    <a:lumOff val="25000"/>
                  </a:schemeClr>
                </a:solidFill>
              </a:rPr>
            </a:br>
            <a:r>
              <a:rPr lang="en-US" sz="1200" i="1">
                <a:solidFill>
                  <a:schemeClr val="accent3">
                    <a:lumMod val="50000"/>
                    <a:lumOff val="50000"/>
                  </a:schemeClr>
                </a:solidFill>
              </a:rPr>
              <a:t>(lower left of screen)</a:t>
            </a:r>
            <a:endParaRPr lang="en-US" sz="1200" i="1" dirty="0">
              <a:solidFill>
                <a:schemeClr val="accent3">
                  <a:lumMod val="50000"/>
                  <a:lumOff val="50000"/>
                </a:schemeClr>
              </a:solidFill>
            </a:endParaRPr>
          </a:p>
        </p:txBody>
      </p:sp>
    </p:spTree>
    <p:extLst>
      <p:ext uri="{BB962C8B-B14F-4D97-AF65-F5344CB8AC3E}">
        <p14:creationId xmlns:p14="http://schemas.microsoft.com/office/powerpoint/2010/main" val="2203354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9A1E24-4FA0-4F98-8BF9-EB39417922D0}"/>
              </a:ext>
            </a:extLst>
          </p:cNvPr>
          <p:cNvGrpSpPr/>
          <p:nvPr userDrawn="1"/>
        </p:nvGrpSpPr>
        <p:grpSpPr>
          <a:xfrm>
            <a:off x="1037844" y="4477392"/>
            <a:ext cx="7068312" cy="477054"/>
            <a:chOff x="1435608" y="1207559"/>
            <a:chExt cx="7068312" cy="477054"/>
          </a:xfrm>
        </p:grpSpPr>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9049AB-A84D-4A1B-AD47-FEAF1B009A4D}"/>
                </a:ext>
              </a:extLst>
            </p:cNvPr>
            <p:cNvSpPr txBox="1"/>
            <p:nvPr userDrawn="1"/>
          </p:nvSpPr>
          <p:spPr>
            <a:xfrm>
              <a:off x="3396199" y="1207559"/>
              <a:ext cx="3126329" cy="477054"/>
            </a:xfrm>
            <a:prstGeom prst="rect">
              <a:avLst/>
            </a:prstGeom>
            <a:noFill/>
          </p:spPr>
          <p:txBody>
            <a:bodyPr wrap="square" rtlCol="0">
              <a:spAutoFit/>
            </a:bodyPr>
            <a:lstStyle/>
            <a:p>
              <a:pPr marL="594360" indent="-594360" algn="ctr"/>
              <a:r>
                <a:rPr lang="en-US" sz="1300" i="1" dirty="0">
                  <a:solidFill>
                    <a:schemeClr val="accent3">
                      <a:lumMod val="75000"/>
                      <a:lumOff val="25000"/>
                    </a:schemeClr>
                  </a:solidFill>
                </a:rPr>
                <a:t>Enter your questions in the chat window</a:t>
              </a:r>
              <a:br>
                <a:rPr lang="en-US" sz="1300" i="1" dirty="0">
                  <a:solidFill>
                    <a:schemeClr val="accent3">
                      <a:lumMod val="75000"/>
                      <a:lumOff val="25000"/>
                    </a:schemeClr>
                  </a:solidFill>
                </a:rPr>
              </a:br>
              <a:r>
                <a:rPr lang="en-US" sz="1200" i="1" spc="50" baseline="0" dirty="0">
                  <a:solidFill>
                    <a:schemeClr val="accent3">
                      <a:lumMod val="50000"/>
                      <a:lumOff val="50000"/>
                    </a:schemeClr>
                  </a:solidFill>
                </a:rPr>
                <a:t>(lower left of screen)</a:t>
              </a:r>
            </a:p>
          </p:txBody>
        </p:sp>
      </p:grpSp>
      <p:pic>
        <p:nvPicPr>
          <p:cNvPr id="20" name="Picture 19">
            <a:extLst>
              <a:ext uri="{FF2B5EF4-FFF2-40B4-BE49-F238E27FC236}">
                <a16:creationId xmlns:a16="http://schemas.microsoft.com/office/drawing/2014/main" id="{042EA7E5-CDEF-40A6-89F7-A907866110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2754" y="0"/>
            <a:ext cx="3535388" cy="6150355"/>
          </a:xfrm>
          <a:prstGeom prst="rect">
            <a:avLst/>
          </a:prstGeom>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594360" y="2394251"/>
            <a:ext cx="5730240" cy="2120786"/>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Any</a:t>
            </a:r>
          </a:p>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Questions?</a:t>
            </a:r>
            <a:endParaRPr lang="en-US" sz="7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Tree>
    <p:extLst>
      <p:ext uri="{BB962C8B-B14F-4D97-AF65-F5344CB8AC3E}">
        <p14:creationId xmlns:p14="http://schemas.microsoft.com/office/powerpoint/2010/main" val="966532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Poll">
    <p:spTree>
      <p:nvGrpSpPr>
        <p:cNvPr id="1" name=""/>
        <p:cNvGrpSpPr/>
        <p:nvPr/>
      </p:nvGrpSpPr>
      <p:grpSpPr>
        <a:xfrm>
          <a:off x="0" y="0"/>
          <a:ext cx="0" cy="0"/>
          <a:chOff x="0" y="0"/>
          <a:chExt cx="0" cy="0"/>
        </a:xfrm>
      </p:grpSpPr>
      <p:sp>
        <p:nvSpPr>
          <p:cNvPr id="8" name="Arrow: Down 7">
            <a:extLst>
              <a:ext uri="{FF2B5EF4-FFF2-40B4-BE49-F238E27FC236}">
                <a16:creationId xmlns:a16="http://schemas.microsoft.com/office/drawing/2014/main" id="{8D1EBE43-28AC-4EDE-922C-0DEE355DCAF4}"/>
              </a:ext>
            </a:extLst>
          </p:cNvPr>
          <p:cNvSpPr/>
          <p:nvPr userDrawn="1"/>
        </p:nvSpPr>
        <p:spPr>
          <a:xfrm>
            <a:off x="795232" y="1197034"/>
            <a:ext cx="640080" cy="5046431"/>
          </a:xfrm>
          <a:prstGeom prst="downArrow">
            <a:avLst>
              <a:gd name="adj1" fmla="val 100000"/>
              <a:gd name="adj2" fmla="val 50000"/>
            </a:avLst>
          </a:prstGeom>
          <a:gradFill flip="none" rotWithShape="1">
            <a:gsLst>
              <a:gs pos="49000">
                <a:schemeClr val="bg1">
                  <a:lumMod val="95000"/>
                  <a:alpha val="65000"/>
                </a:schemeClr>
              </a:gs>
              <a:gs pos="51000">
                <a:schemeClr val="bg1">
                  <a:lumMod val="85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787234" y="571074"/>
            <a:ext cx="6796695" cy="1051560"/>
          </a:xfrm>
        </p:spPr>
        <p:txBody>
          <a:bodyPr anchor="ctr"/>
          <a:lstStyle>
            <a:lvl1pPr>
              <a:defRPr/>
            </a:lvl1pPr>
          </a:lstStyle>
          <a:p>
            <a:r>
              <a:rPr lang="en-US" dirty="0"/>
              <a:t>Type your polling question here. </a:t>
            </a:r>
          </a:p>
        </p:txBody>
      </p:sp>
      <p:sp>
        <p:nvSpPr>
          <p:cNvPr id="3" name="Content Placeholder 2"/>
          <p:cNvSpPr>
            <a:spLocks noGrp="1"/>
          </p:cNvSpPr>
          <p:nvPr>
            <p:ph idx="1" hasCustomPrompt="1"/>
          </p:nvPr>
        </p:nvSpPr>
        <p:spPr>
          <a:xfrm>
            <a:off x="939114" y="2188127"/>
            <a:ext cx="7364627" cy="3693690"/>
          </a:xfrm>
        </p:spPr>
        <p:txBody>
          <a:bodyPr anchor="ctr"/>
          <a:lstStyle>
            <a:lvl1pPr marL="514350" indent="-514350">
              <a:spcBef>
                <a:spcPts val="1800"/>
              </a:spcBef>
              <a:buFont typeface="+mj-lt"/>
              <a:buAutoNum type="arabicPeriod"/>
              <a:defRPr sz="2400"/>
            </a:lvl1pPr>
            <a:lvl2pPr marL="777240" indent="-228600">
              <a:lnSpc>
                <a:spcPct val="95000"/>
              </a:lnSpc>
              <a:spcBef>
                <a:spcPts val="200"/>
              </a:spcBef>
              <a:buSzPct val="70000"/>
              <a:buFont typeface="+mj-lt"/>
              <a:buAutoNum type="alphaLcParenR"/>
              <a:defRPr sz="2100"/>
            </a:lvl2pPr>
            <a:lvl3pPr marL="1143000" indent="-228600">
              <a:spcBef>
                <a:spcPts val="200"/>
              </a:spcBef>
              <a:buClr>
                <a:schemeClr val="accent1">
                  <a:lumMod val="60000"/>
                  <a:lumOff val="40000"/>
                </a:schemeClr>
              </a:buClr>
              <a:buSzPct val="70000"/>
              <a:buFont typeface="+mj-lt"/>
              <a:buAutoNum type="romanLcPeriod"/>
              <a:defRPr sz="1900"/>
            </a:lvl3pPr>
            <a:lvl4pPr marL="1417320" indent="-228600">
              <a:spcBef>
                <a:spcPts val="200"/>
              </a:spcBef>
              <a:buSzPct val="70000"/>
              <a:buFont typeface="+mj-lt"/>
              <a:buAutoNum type="arabicPeriod"/>
              <a:defRPr/>
            </a:lvl4pPr>
            <a:lvl5pPr marL="1645920" indent="-201168">
              <a:spcBef>
                <a:spcPts val="200"/>
              </a:spcBef>
              <a:buSzPct val="70000"/>
              <a:buFont typeface="+mj-lt"/>
              <a:buAutoNum type="arabicPeriod"/>
              <a:defRPr/>
            </a:lvl5pPr>
          </a:lstStyle>
          <a:p>
            <a:pPr lvl="0"/>
            <a:r>
              <a:rPr lang="en-US" dirty="0"/>
              <a:t>Type your possible choices/answers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5" name="Rectangle 4">
            <a:extLst>
              <a:ext uri="{FF2B5EF4-FFF2-40B4-BE49-F238E27FC236}">
                <a16:creationId xmlns:a16="http://schemas.microsoft.com/office/drawing/2014/main" id="{EA14D85F-6F7F-45C7-83F3-FD9113F0E7CB}"/>
              </a:ext>
            </a:extLst>
          </p:cNvPr>
          <p:cNvSpPr/>
          <p:nvPr userDrawn="1"/>
        </p:nvSpPr>
        <p:spPr>
          <a:xfrm rot="5400000">
            <a:off x="4946904" y="-1628776"/>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728CEE-638E-4D8A-8127-346A257906F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43310" y="449939"/>
            <a:ext cx="1343925" cy="1343925"/>
          </a:xfrm>
          <a:prstGeom prst="rect">
            <a:avLst/>
          </a:prstGeom>
        </p:spPr>
      </p:pic>
      <p:sp>
        <p:nvSpPr>
          <p:cNvPr id="7" name="TextBox 6">
            <a:extLst>
              <a:ext uri="{FF2B5EF4-FFF2-40B4-BE49-F238E27FC236}">
                <a16:creationId xmlns:a16="http://schemas.microsoft.com/office/drawing/2014/main" id="{53571A4E-C4B0-4CA2-936E-E627457E6BED}"/>
              </a:ext>
            </a:extLst>
          </p:cNvPr>
          <p:cNvSpPr txBox="1"/>
          <p:nvPr userDrawn="1"/>
        </p:nvSpPr>
        <p:spPr>
          <a:xfrm>
            <a:off x="2630804" y="1882520"/>
            <a:ext cx="5953125" cy="292388"/>
          </a:xfrm>
          <a:prstGeom prst="rect">
            <a:avLst/>
          </a:prstGeom>
          <a:noFill/>
        </p:spPr>
        <p:txBody>
          <a:bodyPr wrap="square" rtlCol="0">
            <a:spAutoFit/>
          </a:bodyPr>
          <a:lstStyle/>
          <a:p>
            <a:pPr algn="r"/>
            <a:r>
              <a:rPr lang="en-US" sz="1300" i="1">
                <a:solidFill>
                  <a:schemeClr val="accent3">
                    <a:lumMod val="75000"/>
                    <a:lumOff val="25000"/>
                  </a:schemeClr>
                </a:solidFill>
              </a:rPr>
              <a:t>Choose the answer that best reflects you (or your organization)</a:t>
            </a:r>
          </a:p>
        </p:txBody>
      </p:sp>
    </p:spTree>
    <p:extLst>
      <p:ext uri="{BB962C8B-B14F-4D97-AF65-F5344CB8AC3E}">
        <p14:creationId xmlns:p14="http://schemas.microsoft.com/office/powerpoint/2010/main" val="128910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842964"/>
            <a:ext cx="7863840" cy="2852737"/>
          </a:xfrm>
        </p:spPr>
        <p:txBody>
          <a:bodyPr anchor="b">
            <a:normAutofit/>
          </a:bodyPr>
          <a:lstStyle>
            <a:lvl1pPr algn="ctr" defTabSz="914400" rtl="0" eaLnBrk="1" latinLnBrk="0" hangingPunct="1">
              <a:lnSpc>
                <a:spcPct val="90000"/>
              </a:lnSpc>
              <a:spcBef>
                <a:spcPct val="0"/>
              </a:spcBef>
              <a:buNone/>
              <a:defRPr lang="en-US" sz="4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a:t>
            </a:r>
            <a:r>
              <a:rPr lang="en-US"/>
              <a:t>to add section heading</a:t>
            </a:r>
            <a:endParaRPr lang="en-US" dirty="0"/>
          </a:p>
        </p:txBody>
      </p:sp>
      <p:sp>
        <p:nvSpPr>
          <p:cNvPr id="3" name="Text Placeholder 2"/>
          <p:cNvSpPr>
            <a:spLocks noGrp="1"/>
          </p:cNvSpPr>
          <p:nvPr>
            <p:ph type="body" idx="1" hasCustomPrompt="1"/>
          </p:nvPr>
        </p:nvSpPr>
        <p:spPr>
          <a:xfrm>
            <a:off x="921021" y="4064000"/>
            <a:ext cx="7269574" cy="1866900"/>
          </a:xfrm>
        </p:spPr>
        <p:txBody>
          <a:bodyPr>
            <a:normAutofit/>
          </a:bodyPr>
          <a:lstStyle>
            <a:lvl1pPr marL="0" indent="0">
              <a:lnSpc>
                <a:spcPct val="100000"/>
              </a:lnSpc>
              <a:spcBef>
                <a:spcPts val="1200"/>
              </a:spcBef>
              <a:buNone/>
              <a:defRPr sz="2600" i="1">
                <a:solidFill>
                  <a:schemeClr val="accent3">
                    <a:lumMod val="90000"/>
                    <a:lumOff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subheading</a:t>
            </a:r>
          </a:p>
        </p:txBody>
      </p:sp>
      <p:sp>
        <p:nvSpPr>
          <p:cNvPr id="8" name="Rectangle 7"/>
          <p:cNvSpPr/>
          <p:nvPr userDrawn="1"/>
        </p:nvSpPr>
        <p:spPr>
          <a:xfrm rot="5400000">
            <a:off x="4549140" y="-68775"/>
            <a:ext cx="45720" cy="78638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C001FC9-B0F6-44E9-9D41-A14F6DF4100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222991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53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58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2" y="-292233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3857564-4952-4BB3-8D17-85D07E8E4219}"/>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46467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10C90F-ED6C-4D1B-A25F-8C9CF9B83DA2}"/>
              </a:ext>
            </a:extLst>
          </p:cNvPr>
          <p:cNvSpPr/>
          <p:nvPr userDrawn="1"/>
        </p:nvSpPr>
        <p:spPr>
          <a:xfrm rot="5400000">
            <a:off x="4321982" y="-2686037"/>
            <a:ext cx="500034"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6"/>
            <a:ext cx="7886700" cy="1051560"/>
          </a:xfrm>
        </p:spPr>
        <p:txBody>
          <a:bodyPr vert="horz" lIns="91440" tIns="45720" rIns="91440" bIns="45720" rtlCol="0" anchor="b">
            <a:normAutofit/>
          </a:bodyPr>
          <a:lstStyle>
            <a:lvl1pPr>
              <a:defRPr lang="en-US"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defRPr>
            </a:lvl1pPr>
          </a:lstStyle>
          <a:p>
            <a:pPr lvl="0"/>
            <a:r>
              <a:rPr lang="en-US"/>
              <a:t>Click to edit Master title style</a:t>
            </a:r>
            <a:endParaRPr lang="en-US" dirty="0"/>
          </a:p>
        </p:txBody>
      </p:sp>
      <p:sp>
        <p:nvSpPr>
          <p:cNvPr id="3" name="Text Placeholder 2"/>
          <p:cNvSpPr>
            <a:spLocks noGrp="1"/>
          </p:cNvSpPr>
          <p:nvPr>
            <p:ph type="body" idx="1" hasCustomPrompt="1"/>
          </p:nvPr>
        </p:nvSpPr>
        <p:spPr>
          <a:xfrm>
            <a:off x="629842" y="1668895"/>
            <a:ext cx="3868340"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4" name="Content Placeholder 3"/>
          <p:cNvSpPr>
            <a:spLocks noGrp="1"/>
          </p:cNvSpPr>
          <p:nvPr>
            <p:ph sz="half" idx="2"/>
          </p:nvPr>
        </p:nvSpPr>
        <p:spPr>
          <a:xfrm>
            <a:off x="715567" y="2350452"/>
            <a:ext cx="3749040" cy="3839211"/>
          </a:xfrm>
        </p:spPr>
        <p:txBody>
          <a:bodyPr/>
          <a:lstStyle>
            <a:lvl1pPr>
              <a:defRPr sz="2300"/>
            </a:lvl1pPr>
            <a:lvl2pPr>
              <a:defRPr sz="2100"/>
            </a:lvl2pPr>
            <a:lvl3pPr>
              <a:defRPr sz="19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0" y="1668895"/>
            <a:ext cx="3887391"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6" name="Content Placeholder 5"/>
          <p:cNvSpPr>
            <a:spLocks noGrp="1"/>
          </p:cNvSpPr>
          <p:nvPr>
            <p:ph sz="quarter" idx="4"/>
          </p:nvPr>
        </p:nvSpPr>
        <p:spPr>
          <a:xfrm>
            <a:off x="4714875" y="2350452"/>
            <a:ext cx="3749040" cy="3839211"/>
          </a:xfrm>
        </p:spPr>
        <p:txBody>
          <a:bodyPr/>
          <a:lstStyle>
            <a:lvl1pPr>
              <a:defRPr sz="23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0B3D28B-CE3D-4466-9666-609B2668EC8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BC407D7D-3897-4B51-871B-6518969A743B}"/>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19139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7BD7B24-A705-44C8-8854-0D01A5CB6C9F}"/>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99062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71510A-CF9F-4994-9B30-C2AB139BB631}"/>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57994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nchor="ctr"/>
          <a:lstStyle>
            <a:lvl1pPr>
              <a:defRPr sz="2400"/>
            </a:lvl1pPr>
            <a:lvl2pPr>
              <a:defRPr sz="2200"/>
            </a:lvl2pPr>
            <a:lvl3pPr>
              <a:defRPr sz="19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641390" y="3089276"/>
            <a:ext cx="2926080" cy="2743200"/>
          </a:xfr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dirty="0">
                <a:solidFill>
                  <a:schemeClr val="accent2"/>
                </a:solidFill>
              </a:defRPr>
            </a:lvl1pPr>
          </a:lstStyle>
          <a:p>
            <a:pPr marL="0" lvl="0" indent="0">
              <a:buNone/>
            </a:pPr>
            <a:r>
              <a:rPr lang="en-US" dirty="0"/>
              <a:t>Click to add caption</a:t>
            </a:r>
          </a:p>
        </p:txBody>
      </p:sp>
      <p:sp>
        <p:nvSpPr>
          <p:cNvPr id="5" name="Slide Number Placeholder 4">
            <a:extLst>
              <a:ext uri="{FF2B5EF4-FFF2-40B4-BE49-F238E27FC236}">
                <a16:creationId xmlns:a16="http://schemas.microsoft.com/office/drawing/2014/main" id="{F48D562C-A495-48E7-A662-90C4D7E5E3FB}"/>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95128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494950"/>
            <a:ext cx="4629150" cy="534932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200000"/>
              </a:lnSpc>
              <a:buNone/>
              <a:defRPr sz="28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641390" y="3089276"/>
            <a:ext cx="2926080" cy="2743200"/>
          </a:xfrm>
          <a:prstGeom prst="rect">
            <a:avLst/>
          </a:prstGeo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a:solidFill>
                  <a:schemeClr val="accent2"/>
                </a:solidFill>
              </a:defRPr>
            </a:lvl1pPr>
          </a:lstStyle>
          <a:p>
            <a:pPr marL="0" lvl="0" indent="0">
              <a:buNone/>
            </a:pPr>
            <a:r>
              <a:rPr lang="en-US"/>
              <a:t>Click to add caption</a:t>
            </a:r>
          </a:p>
        </p:txBody>
      </p:sp>
      <p:sp>
        <p:nvSpPr>
          <p:cNvPr id="5" name="Slide Number Placeholder 4">
            <a:extLst>
              <a:ext uri="{FF2B5EF4-FFF2-40B4-BE49-F238E27FC236}">
                <a16:creationId xmlns:a16="http://schemas.microsoft.com/office/drawing/2014/main" id="{EB6008F9-D6D9-4EDB-9511-1995786E12D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280762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a:off x="8239885" y="3685101"/>
              <a:ext cx="904115" cy="3172899"/>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a:off x="8314926" y="3948449"/>
              <a:ext cx="829074" cy="2909552"/>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3">
                    <a:lumMod val="75000"/>
                    <a:lumOff val="25000"/>
                  </a:schemeClr>
                </a:solidFill>
              </a:defRPr>
            </a:lvl1pPr>
          </a:lstStyle>
          <a:p>
            <a:fld id="{706D636C-90A3-4979-BA37-BAB384B22101}" type="slidenum">
              <a:rPr lang="en-US" smtClean="0"/>
              <a:pPr/>
              <a:t>‹#›</a:t>
            </a:fld>
            <a:endParaRPr lang="en-US"/>
          </a:p>
        </p:txBody>
      </p:sp>
    </p:spTree>
    <p:extLst>
      <p:ext uri="{BB962C8B-B14F-4D97-AF65-F5344CB8AC3E}">
        <p14:creationId xmlns:p14="http://schemas.microsoft.com/office/powerpoint/2010/main" val="257799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3" r:id="rId10"/>
    <p:sldLayoutId id="2147483684" r:id="rId11"/>
    <p:sldLayoutId id="2147483685" r:id="rId12"/>
    <p:sldLayoutId id="2147483686" r:id="rId13"/>
    <p:sldLayoutId id="2147483702" r:id="rId14"/>
    <p:sldLayoutId id="2147483696" r:id="rId15"/>
    <p:sldLayoutId id="2147483689" r:id="rId16"/>
    <p:sldLayoutId id="2147483701" r:id="rId17"/>
    <p:sldLayoutId id="2147483700" r:id="rId18"/>
    <p:sldLayoutId id="2147483690" r:id="rId19"/>
    <p:sldLayoutId id="2147483695" r:id="rId20"/>
    <p:sldLayoutId id="2147483704" r:id="rId21"/>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BC8923-5990-4505-8338-F181A486DCBA}"/>
              </a:ext>
            </a:extLst>
          </p:cNvPr>
          <p:cNvGrpSpPr/>
          <p:nvPr userDrawn="1"/>
        </p:nvGrpSpPr>
        <p:grpSpPr>
          <a:xfrm>
            <a:off x="-1" y="0"/>
            <a:ext cx="9144001" cy="6858000"/>
            <a:chOff x="-1" y="0"/>
            <a:chExt cx="9144001" cy="685800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a:off x="8314926" y="3948449"/>
                <a:ext cx="829074" cy="2909552"/>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1">
                    <a:lumMod val="40000"/>
                    <a:lumOff val="60000"/>
                  </a:schemeClr>
                </a:solidFill>
              </a:defRPr>
            </a:lvl1pPr>
          </a:lstStyle>
          <a:p>
            <a:fld id="{706D636C-90A3-4979-BA37-BAB384B22101}" type="slidenum">
              <a:rPr lang="en-US" smtClean="0"/>
              <a:pPr/>
              <a:t>‹#›</a:t>
            </a:fld>
            <a:endParaRPr lang="en-US"/>
          </a:p>
        </p:txBody>
      </p:sp>
    </p:spTree>
    <p:extLst>
      <p:ext uri="{BB962C8B-B14F-4D97-AF65-F5344CB8AC3E}">
        <p14:creationId xmlns:p14="http://schemas.microsoft.com/office/powerpoint/2010/main" val="1584901017"/>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87" r:id="rId3"/>
    <p:sldLayoutId id="2147483692" r:id="rId4"/>
    <p:sldLayoutId id="2147483683" r:id="rId5"/>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transportsapprenticeship.com/"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nabtu.org/apprenticeship-and-training/"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nabtu.org/apprenticeship-and-trainin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m.soundcloud.com/mmtconline/episodetwo" TargetMode="External"/><Relationship Id="rId1" Type="http://schemas.openxmlformats.org/officeDocument/2006/relationships/slideLayout" Target="../slideLayouts/slideLayout2.xml"/><Relationship Id="rId4" Type="http://schemas.openxmlformats.org/officeDocument/2006/relationships/hyperlink" Target="http://www.talkshoe.com/tc/145734"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storify.com/mmtconline"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storify.com/mmtconline/the-key-to-bridging-the-wealth-and-skills-gaps-th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www.apprenticeshipusa.workforcegp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8" Type="http://schemas.openxmlformats.org/officeDocument/2006/relationships/hyperlink" Target="https://storify.com/mmtconline" TargetMode="External"/><Relationship Id="rId3" Type="http://schemas.openxmlformats.org/officeDocument/2006/relationships/hyperlink" Target="https://nabtu.org/apprenticeship-and-training/" TargetMode="External"/><Relationship Id="rId7" Type="http://schemas.openxmlformats.org/officeDocument/2006/relationships/hyperlink" Target="https://m.soundcloud.com/mmtconline/episodetwo" TargetMode="External"/><Relationship Id="rId2" Type="http://schemas.openxmlformats.org/officeDocument/2006/relationships/hyperlink" Target="https://nabtu.org/wp-content/uploads/2017/06/Diversity-Toolkit-draft-6-15-17.pdf" TargetMode="External"/><Relationship Id="rId1" Type="http://schemas.openxmlformats.org/officeDocument/2006/relationships/slideLayout" Target="../slideLayouts/slideLayout2.xml"/><Relationship Id="rId6" Type="http://schemas.openxmlformats.org/officeDocument/2006/relationships/hyperlink" Target="https://portal.apprenticareers.org/" TargetMode="External"/><Relationship Id="rId5" Type="http://schemas.openxmlformats.org/officeDocument/2006/relationships/hyperlink" Target="https://www.youtube.com/watch?v=_gsMfYXq-Mw&amp;t=5s" TargetMode="External"/><Relationship Id="rId4" Type="http://schemas.openxmlformats.org/officeDocument/2006/relationships/hyperlink" Target="https://apprenticeshipusa.workforcegps.org/resources/2017/08/02/12/10/ApprenticeshipUSA-Transportation-Logistics-Distribution"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mailto:Barbara.murray@transportsapprenticeship.com" TargetMode="Externa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7FF2BB-E1BF-49EA-A117-CAD4FED05404}"/>
              </a:ext>
            </a:extLst>
          </p:cNvPr>
          <p:cNvSpPr>
            <a:spLocks noGrp="1"/>
          </p:cNvSpPr>
          <p:nvPr>
            <p:ph type="body" sz="quarter" idx="12"/>
          </p:nvPr>
        </p:nvSpPr>
        <p:spPr/>
        <p:txBody>
          <a:bodyPr/>
          <a:lstStyle/>
          <a:p>
            <a:fld id="{F9B4886A-ACCF-4465-9905-FF6BD48FB85A}" type="datetime4">
              <a:rPr lang="en-US" smtClean="0"/>
              <a:t>February 23, 2018</a:t>
            </a:fld>
            <a:endParaRPr lang="en-US"/>
          </a:p>
        </p:txBody>
      </p:sp>
      <p:sp>
        <p:nvSpPr>
          <p:cNvPr id="3" name="Title 2">
            <a:extLst>
              <a:ext uri="{FF2B5EF4-FFF2-40B4-BE49-F238E27FC236}">
                <a16:creationId xmlns:a16="http://schemas.microsoft.com/office/drawing/2014/main" id="{EBF54E9F-EE23-4326-AFBD-5DC41FCD0D5C}"/>
              </a:ext>
            </a:extLst>
          </p:cNvPr>
          <p:cNvSpPr>
            <a:spLocks noGrp="1"/>
          </p:cNvSpPr>
          <p:nvPr>
            <p:ph type="ctrTitle"/>
          </p:nvPr>
        </p:nvSpPr>
        <p:spPr/>
        <p:txBody>
          <a:bodyPr/>
          <a:lstStyle/>
          <a:p>
            <a:r>
              <a:rPr lang="en-US" dirty="0"/>
              <a:t>Tools for Expanding Apprenticeship</a:t>
            </a:r>
          </a:p>
        </p:txBody>
      </p:sp>
      <p:sp>
        <p:nvSpPr>
          <p:cNvPr id="4" name="Subtitle 3">
            <a:extLst>
              <a:ext uri="{FF2B5EF4-FFF2-40B4-BE49-F238E27FC236}">
                <a16:creationId xmlns:a16="http://schemas.microsoft.com/office/drawing/2014/main" id="{93B88AC5-1443-4329-92A3-834FF78723F4}"/>
              </a:ext>
            </a:extLst>
          </p:cNvPr>
          <p:cNvSpPr>
            <a:spLocks noGrp="1"/>
          </p:cNvSpPr>
          <p:nvPr>
            <p:ph type="subTitle" idx="1"/>
          </p:nvPr>
        </p:nvSpPr>
        <p:spPr/>
        <p:txBody>
          <a:bodyPr/>
          <a:lstStyle/>
          <a:p>
            <a:r>
              <a:rPr lang="en-US" dirty="0"/>
              <a:t>Developed by Industry and Equity Intermediaries </a:t>
            </a:r>
          </a:p>
        </p:txBody>
      </p:sp>
    </p:spTree>
    <p:extLst>
      <p:ext uri="{BB962C8B-B14F-4D97-AF65-F5344CB8AC3E}">
        <p14:creationId xmlns:p14="http://schemas.microsoft.com/office/powerpoint/2010/main" val="357903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59F92D-E005-4493-9375-519C1294D9B1}"/>
              </a:ext>
            </a:extLst>
          </p:cNvPr>
          <p:cNvSpPr>
            <a:spLocks noGrp="1"/>
          </p:cNvSpPr>
          <p:nvPr>
            <p:ph type="title"/>
          </p:nvPr>
        </p:nvSpPr>
        <p:spPr>
          <a:xfrm>
            <a:off x="629841" y="457200"/>
            <a:ext cx="3091554" cy="2286000"/>
          </a:xfrm>
        </p:spPr>
        <p:txBody>
          <a:bodyPr/>
          <a:lstStyle/>
          <a:p>
            <a:r>
              <a:rPr lang="en-US" dirty="0"/>
              <a:t>Workbook for Designing Successful Apprenticeship Programs</a:t>
            </a:r>
          </a:p>
        </p:txBody>
      </p:sp>
      <p:pic>
        <p:nvPicPr>
          <p:cNvPr id="2" name="Content Placeholder 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211" t="19828" r="51636" b="4310"/>
          <a:stretch/>
        </p:blipFill>
        <p:spPr>
          <a:xfrm>
            <a:off x="4006212" y="457200"/>
            <a:ext cx="4346678" cy="5622936"/>
          </a:xfrm>
        </p:spPr>
      </p:pic>
      <p:sp>
        <p:nvSpPr>
          <p:cNvPr id="7" name="Text Placeholder 6">
            <a:extLst>
              <a:ext uri="{FF2B5EF4-FFF2-40B4-BE49-F238E27FC236}">
                <a16:creationId xmlns:a16="http://schemas.microsoft.com/office/drawing/2014/main" id="{D4AFC702-893B-48F1-9BF9-2D1C53B38A9E}"/>
              </a:ext>
            </a:extLst>
          </p:cNvPr>
          <p:cNvSpPr>
            <a:spLocks noGrp="1"/>
          </p:cNvSpPr>
          <p:nvPr>
            <p:ph type="body" sz="half" idx="2"/>
          </p:nvPr>
        </p:nvSpPr>
        <p:spPr>
          <a:xfrm>
            <a:off x="641390" y="2743200"/>
            <a:ext cx="2926080" cy="3089276"/>
          </a:xfrm>
        </p:spPr>
        <p:txBody>
          <a:bodyPr>
            <a:normAutofit fontScale="62500" lnSpcReduction="20000"/>
          </a:bodyPr>
          <a:lstStyle/>
          <a:p>
            <a:r>
              <a:rPr lang="en-US"/>
              <a:t>Provided online (</a:t>
            </a:r>
            <a:r>
              <a:rPr lang="en-US">
                <a:hlinkClick r:id="rId3"/>
              </a:rPr>
              <a:t>www.transportsapprenticeship.com</a:t>
            </a:r>
            <a:r>
              <a:rPr lang="en-US"/>
              <a:t>) and after initial introduction and assessment meeting</a:t>
            </a:r>
          </a:p>
          <a:p>
            <a:r>
              <a:rPr lang="en-US"/>
              <a:t>Walks </a:t>
            </a:r>
            <a:r>
              <a:rPr lang="en-US" dirty="0"/>
              <a:t>potential sponsors through step-by-step process to program design and development</a:t>
            </a:r>
          </a:p>
          <a:p>
            <a:r>
              <a:rPr lang="en-US" dirty="0"/>
              <a:t>Includes </a:t>
            </a:r>
            <a:r>
              <a:rPr lang="en-US"/>
              <a:t>key questions to guide potential sponsor through internal work process</a:t>
            </a:r>
            <a:endParaRPr lang="en-US" dirty="0"/>
          </a:p>
          <a:p>
            <a:r>
              <a:rPr lang="en-US" dirty="0"/>
              <a:t>Working on parallel workbook for community college and intermediary sponsors</a:t>
            </a:r>
          </a:p>
        </p:txBody>
      </p:sp>
      <p:sp>
        <p:nvSpPr>
          <p:cNvPr id="4" name="Slide Number Placeholder 3">
            <a:extLst>
              <a:ext uri="{FF2B5EF4-FFF2-40B4-BE49-F238E27FC236}">
                <a16:creationId xmlns:a16="http://schemas.microsoft.com/office/drawing/2014/main" id="{9E080EAE-071D-4C02-8AB3-3E7D96063A1A}"/>
              </a:ext>
            </a:extLst>
          </p:cNvPr>
          <p:cNvSpPr>
            <a:spLocks noGrp="1"/>
          </p:cNvSpPr>
          <p:nvPr>
            <p:ph type="sldNum" sz="quarter" idx="10"/>
          </p:nvPr>
        </p:nvSpPr>
        <p:spPr/>
        <p:txBody>
          <a:bodyPr/>
          <a:lstStyle/>
          <a:p>
            <a:fld id="{706D636C-90A3-4979-BA37-BAB384B22101}" type="slidenum">
              <a:rPr lang="en-US" smtClean="0"/>
              <a:pPr/>
              <a:t>10</a:t>
            </a:fld>
            <a:endParaRPr lang="en-US"/>
          </a:p>
        </p:txBody>
      </p:sp>
      <p:sp>
        <p:nvSpPr>
          <p:cNvPr id="3" name="Rectangle 2">
            <a:extLst>
              <a:ext uri="{FF2B5EF4-FFF2-40B4-BE49-F238E27FC236}">
                <a16:creationId xmlns:a16="http://schemas.microsoft.com/office/drawing/2014/main" id="{804EBD86-5364-4129-A8EC-162C20352E26}"/>
              </a:ext>
            </a:extLst>
          </p:cNvPr>
          <p:cNvSpPr/>
          <p:nvPr/>
        </p:nvSpPr>
        <p:spPr>
          <a:xfrm>
            <a:off x="7686108" y="5471160"/>
            <a:ext cx="375852" cy="236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063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D023A-B2B1-44DC-8FE3-C96F402BBA93}"/>
              </a:ext>
            </a:extLst>
          </p:cNvPr>
          <p:cNvSpPr>
            <a:spLocks noGrp="1"/>
          </p:cNvSpPr>
          <p:nvPr>
            <p:ph type="title"/>
          </p:nvPr>
        </p:nvSpPr>
        <p:spPr>
          <a:xfrm>
            <a:off x="628650" y="539668"/>
            <a:ext cx="7955280" cy="1051560"/>
          </a:xfrm>
        </p:spPr>
        <p:txBody>
          <a:bodyPr>
            <a:normAutofit/>
          </a:bodyPr>
          <a:lstStyle/>
          <a:p>
            <a:r>
              <a:rPr lang="en-US"/>
              <a:t>Unpacking Documents, Providing Tools</a:t>
            </a:r>
            <a:r>
              <a:rPr lang="en-US" dirty="0"/>
              <a:t>	</a:t>
            </a:r>
          </a:p>
        </p:txBody>
      </p:sp>
      <p:sp>
        <p:nvSpPr>
          <p:cNvPr id="4" name="Slide Number Placeholder 3">
            <a:extLst>
              <a:ext uri="{FF2B5EF4-FFF2-40B4-BE49-F238E27FC236}">
                <a16:creationId xmlns:a16="http://schemas.microsoft.com/office/drawing/2014/main" id="{9FCBB5B1-970F-430E-84DD-2F25CC10AE35}"/>
              </a:ext>
            </a:extLst>
          </p:cNvPr>
          <p:cNvSpPr>
            <a:spLocks noGrp="1"/>
          </p:cNvSpPr>
          <p:nvPr>
            <p:ph type="sldNum" sz="quarter" idx="10"/>
          </p:nvPr>
        </p:nvSpPr>
        <p:spPr/>
        <p:txBody>
          <a:bodyPr/>
          <a:lstStyle/>
          <a:p>
            <a:fld id="{706D636C-90A3-4979-BA37-BAB384B22101}" type="slidenum">
              <a:rPr lang="en-US" smtClean="0"/>
              <a:pPr/>
              <a:t>11</a:t>
            </a:fld>
            <a:endParaRPr lang="en-US"/>
          </a:p>
        </p:txBody>
      </p:sp>
      <p:pic>
        <p:nvPicPr>
          <p:cNvPr id="5" name="Content Placeholder 1"/>
          <p:cNvPicPr>
            <a:picLocks noChangeAspect="1"/>
          </p:cNvPicPr>
          <p:nvPr/>
        </p:nvPicPr>
        <p:blipFill rotWithShape="1">
          <a:blip r:embed="rId2" cstate="print">
            <a:extLst>
              <a:ext uri="{28A0092B-C50C-407E-A947-70E740481C1C}">
                <a14:useLocalDpi xmlns:a14="http://schemas.microsoft.com/office/drawing/2010/main" val="0"/>
              </a:ext>
            </a:extLst>
          </a:blip>
          <a:srcRect l="24475" t="16011" r="41083" b="-1171"/>
          <a:stretch/>
        </p:blipFill>
        <p:spPr>
          <a:xfrm>
            <a:off x="171257" y="1590929"/>
            <a:ext cx="2941814" cy="3955197"/>
          </a:xfrm>
          <a:prstGeom prst="rect">
            <a:avLst/>
          </a:prstGeom>
        </p:spPr>
      </p:pic>
      <p:sp>
        <p:nvSpPr>
          <p:cNvPr id="6" name="Content Placeholder 5"/>
          <p:cNvSpPr>
            <a:spLocks noGrp="1"/>
          </p:cNvSpPr>
          <p:nvPr>
            <p:ph idx="1"/>
          </p:nvPr>
        </p:nvSpPr>
        <p:spPr>
          <a:xfrm>
            <a:off x="6482993" y="1770615"/>
            <a:ext cx="2100936" cy="4406348"/>
          </a:xfrm>
        </p:spPr>
        <p:txBody>
          <a:bodyPr>
            <a:normAutofit/>
          </a:bodyPr>
          <a:lstStyle/>
          <a:p>
            <a:r>
              <a:rPr lang="en-US" sz="2200"/>
              <a:t>Explains DOL forms, processes</a:t>
            </a:r>
          </a:p>
          <a:p>
            <a:r>
              <a:rPr lang="en-US" sz="2200"/>
              <a:t>Provides sample applications, marketing material, certificate of completion request form, FAQs</a:t>
            </a:r>
          </a:p>
        </p:txBody>
      </p:sp>
      <p:pic>
        <p:nvPicPr>
          <p:cNvPr id="7"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24645" t="15506" r="40831"/>
          <a:stretch/>
        </p:blipFill>
        <p:spPr>
          <a:xfrm>
            <a:off x="3251471" y="1570382"/>
            <a:ext cx="3005491" cy="399959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528" y="5894401"/>
            <a:ext cx="2918899" cy="744511"/>
          </a:xfrm>
          <a:prstGeom prst="rect">
            <a:avLst/>
          </a:prstGeom>
        </p:spPr>
      </p:pic>
    </p:spTree>
    <p:extLst>
      <p:ext uri="{BB962C8B-B14F-4D97-AF65-F5344CB8AC3E}">
        <p14:creationId xmlns:p14="http://schemas.microsoft.com/office/powerpoint/2010/main" val="882710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A3E2-3BDF-4701-8540-3B35AB03CA09}"/>
              </a:ext>
            </a:extLst>
          </p:cNvPr>
          <p:cNvSpPr>
            <a:spLocks noGrp="1"/>
          </p:cNvSpPr>
          <p:nvPr>
            <p:ph type="title"/>
          </p:nvPr>
        </p:nvSpPr>
        <p:spPr>
          <a:xfrm>
            <a:off x="490117" y="136524"/>
            <a:ext cx="7900417" cy="3377641"/>
          </a:xfrm>
        </p:spPr>
        <p:txBody>
          <a:bodyPr>
            <a:normAutofit/>
          </a:bodyPr>
          <a:lstStyle/>
          <a:p>
            <a:br>
              <a:rPr lang="en-US" sz="2200" dirty="0">
                <a:effectLst/>
              </a:rPr>
            </a:br>
            <a:br>
              <a:rPr lang="en-US" sz="2200" dirty="0">
                <a:effectLst/>
              </a:rPr>
            </a:br>
            <a:br>
              <a:rPr lang="en-US" sz="2200" dirty="0">
                <a:effectLst/>
              </a:rPr>
            </a:br>
            <a:br>
              <a:rPr lang="en-US" sz="2200" dirty="0">
                <a:effectLst/>
              </a:rPr>
            </a:br>
            <a:r>
              <a:rPr lang="en-US" sz="4000" dirty="0">
                <a:effectLst/>
              </a:rPr>
              <a:t>Diversity Toolkit</a:t>
            </a:r>
            <a:br>
              <a:rPr lang="en-US" sz="2200" dirty="0">
                <a:effectLst/>
              </a:rPr>
            </a:br>
            <a:r>
              <a:rPr lang="en-US" sz="2200" i="1" dirty="0">
                <a:effectLst/>
              </a:rPr>
              <a:t>Your Guide to Best Practices for Recruiting a </a:t>
            </a:r>
            <a:br>
              <a:rPr lang="en-US" sz="2200" i="1" dirty="0">
                <a:effectLst/>
              </a:rPr>
            </a:br>
            <a:r>
              <a:rPr lang="en-US" sz="2200" i="1" dirty="0">
                <a:effectLst/>
              </a:rPr>
              <a:t>More Diverse Membership </a:t>
            </a:r>
            <a:endParaRPr lang="en-US" i="1" dirty="0"/>
          </a:p>
        </p:txBody>
      </p:sp>
      <p:sp>
        <p:nvSpPr>
          <p:cNvPr id="3" name="Text Placeholder 2">
            <a:extLst>
              <a:ext uri="{FF2B5EF4-FFF2-40B4-BE49-F238E27FC236}">
                <a16:creationId xmlns:a16="http://schemas.microsoft.com/office/drawing/2014/main" id="{5A698F08-81CF-4C98-9A40-438AAA4CC05E}"/>
              </a:ext>
            </a:extLst>
          </p:cNvPr>
          <p:cNvSpPr>
            <a:spLocks noGrp="1"/>
          </p:cNvSpPr>
          <p:nvPr>
            <p:ph type="body" idx="1"/>
          </p:nvPr>
        </p:nvSpPr>
        <p:spPr/>
        <p:txBody>
          <a:bodyPr/>
          <a:lstStyle/>
          <a:p>
            <a:r>
              <a:rPr lang="en-US" sz="2200" dirty="0">
                <a:solidFill>
                  <a:schemeClr val="tx2"/>
                </a:solidFill>
              </a:rPr>
              <a:t>North America’s Building Trades Unions</a:t>
            </a:r>
          </a:p>
          <a:p>
            <a:r>
              <a:rPr lang="en-US" sz="2200" dirty="0">
                <a:solidFill>
                  <a:schemeClr val="accent2"/>
                </a:solidFill>
              </a:rPr>
              <a:t>Presenter: </a:t>
            </a:r>
            <a:r>
              <a:rPr lang="en-US" sz="2200" i="0" dirty="0">
                <a:solidFill>
                  <a:schemeClr val="accent2"/>
                </a:solidFill>
              </a:rPr>
              <a:t>Art Lujan</a:t>
            </a:r>
          </a:p>
          <a:p>
            <a:r>
              <a:rPr lang="en-US" sz="1500" dirty="0"/>
              <a:t>Special Assistant to the President</a:t>
            </a:r>
          </a:p>
        </p:txBody>
      </p:sp>
      <p:sp>
        <p:nvSpPr>
          <p:cNvPr id="4" name="Slide Number Placeholder 3">
            <a:extLst>
              <a:ext uri="{FF2B5EF4-FFF2-40B4-BE49-F238E27FC236}">
                <a16:creationId xmlns:a16="http://schemas.microsoft.com/office/drawing/2014/main" id="{9105F358-0048-48DB-AB07-46D93E1107FB}"/>
              </a:ext>
            </a:extLst>
          </p:cNvPr>
          <p:cNvSpPr>
            <a:spLocks noGrp="1"/>
          </p:cNvSpPr>
          <p:nvPr>
            <p:ph type="sldNum" sz="quarter" idx="10"/>
          </p:nvPr>
        </p:nvSpPr>
        <p:spPr/>
        <p:txBody>
          <a:bodyPr/>
          <a:lstStyle/>
          <a:p>
            <a:fld id="{706D636C-90A3-4979-BA37-BAB384B22101}" type="slidenum">
              <a:rPr lang="en-US" smtClean="0"/>
              <a:pPr/>
              <a:t>12</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5932" y="5700339"/>
            <a:ext cx="2072616" cy="1025245"/>
          </a:xfrm>
          <a:prstGeom prst="rect">
            <a:avLst/>
          </a:prstGeom>
        </p:spPr>
      </p:pic>
    </p:spTree>
    <p:extLst>
      <p:ext uri="{BB962C8B-B14F-4D97-AF65-F5344CB8AC3E}">
        <p14:creationId xmlns:p14="http://schemas.microsoft.com/office/powerpoint/2010/main" val="632010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48C5-5C3E-416D-BCBF-468A782C16F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D5B48E0-1A43-4134-B9A6-BFEC1763239C}"/>
              </a:ext>
            </a:extLst>
          </p:cNvPr>
          <p:cNvSpPr>
            <a:spLocks noGrp="1"/>
          </p:cNvSpPr>
          <p:nvPr>
            <p:ph idx="1"/>
          </p:nvPr>
        </p:nvSpPr>
        <p:spPr>
          <a:xfrm>
            <a:off x="628650" y="1770615"/>
            <a:ext cx="7955280" cy="4637500"/>
          </a:xfrm>
        </p:spPr>
        <p:txBody>
          <a:bodyPr>
            <a:normAutofit fontScale="25000" lnSpcReduction="20000"/>
          </a:bodyPr>
          <a:lstStyle/>
          <a:p>
            <a:pPr marL="0" indent="0">
              <a:lnSpc>
                <a:spcPct val="120000"/>
              </a:lnSpc>
              <a:spcBef>
                <a:spcPts val="600"/>
              </a:spcBef>
              <a:buNone/>
            </a:pPr>
            <a:r>
              <a:rPr lang="en-US" sz="4800" dirty="0"/>
              <a:t>			</a:t>
            </a:r>
            <a:r>
              <a:rPr lang="en-US" sz="5600" b="1" u="sng" dirty="0"/>
              <a:t>INDEX</a:t>
            </a:r>
          </a:p>
          <a:p>
            <a:pPr>
              <a:lnSpc>
                <a:spcPct val="120000"/>
              </a:lnSpc>
              <a:spcBef>
                <a:spcPts val="600"/>
              </a:spcBef>
            </a:pPr>
            <a:r>
              <a:rPr lang="en-US" sz="4800" dirty="0"/>
              <a:t>Elements for Recruiting and Retaining Diverse Apprentices</a:t>
            </a:r>
          </a:p>
          <a:p>
            <a:pPr marL="0" indent="0">
              <a:lnSpc>
                <a:spcPct val="120000"/>
              </a:lnSpc>
              <a:spcBef>
                <a:spcPts val="600"/>
              </a:spcBef>
              <a:buNone/>
            </a:pPr>
            <a:r>
              <a:rPr lang="en-US" sz="4800" dirty="0"/>
              <a:t>	Oregon Tradeswomen </a:t>
            </a:r>
            <a:r>
              <a:rPr lang="en-US" sz="4800" dirty="0" err="1"/>
              <a:t>Inc</a:t>
            </a:r>
            <a:endParaRPr lang="en-US" sz="4800" dirty="0"/>
          </a:p>
          <a:p>
            <a:pPr>
              <a:lnSpc>
                <a:spcPct val="120000"/>
              </a:lnSpc>
              <a:spcBef>
                <a:spcPts val="600"/>
              </a:spcBef>
            </a:pPr>
            <a:r>
              <a:rPr lang="en-US" sz="4800" dirty="0"/>
              <a:t>Planning Guide for Retaining Women in Industry</a:t>
            </a:r>
          </a:p>
          <a:p>
            <a:pPr marL="0" indent="0">
              <a:lnSpc>
                <a:spcPct val="120000"/>
              </a:lnSpc>
              <a:spcBef>
                <a:spcPts val="600"/>
              </a:spcBef>
              <a:buNone/>
            </a:pPr>
            <a:r>
              <a:rPr lang="en-US" sz="4800" dirty="0"/>
              <a:t>	Oregon Tradeswomen </a:t>
            </a:r>
            <a:r>
              <a:rPr lang="en-US" sz="4800" dirty="0" err="1"/>
              <a:t>Inc</a:t>
            </a:r>
            <a:endParaRPr lang="en-US" sz="4800" dirty="0"/>
          </a:p>
          <a:p>
            <a:pPr>
              <a:lnSpc>
                <a:spcPct val="120000"/>
              </a:lnSpc>
              <a:spcBef>
                <a:spcPts val="600"/>
              </a:spcBef>
            </a:pPr>
            <a:r>
              <a:rPr lang="en-US" sz="4800" dirty="0"/>
              <a:t>Apprenticeship: What Works for Women</a:t>
            </a:r>
          </a:p>
          <a:p>
            <a:pPr marL="0" indent="0">
              <a:lnSpc>
                <a:spcPct val="120000"/>
              </a:lnSpc>
              <a:spcBef>
                <a:spcPts val="600"/>
              </a:spcBef>
              <a:buNone/>
            </a:pPr>
            <a:r>
              <a:rPr lang="en-US" sz="4800" dirty="0"/>
              <a:t>	Chicago Women in the Trades</a:t>
            </a:r>
          </a:p>
          <a:p>
            <a:pPr>
              <a:lnSpc>
                <a:spcPct val="120000"/>
              </a:lnSpc>
              <a:spcBef>
                <a:spcPts val="600"/>
              </a:spcBef>
            </a:pPr>
            <a:r>
              <a:rPr lang="en-US" sz="4800" dirty="0"/>
              <a:t>Apprenticeship: What Works for Women—National Center for Women’s Equity</a:t>
            </a:r>
          </a:p>
          <a:p>
            <a:pPr marL="0" indent="0">
              <a:lnSpc>
                <a:spcPct val="120000"/>
              </a:lnSpc>
              <a:spcBef>
                <a:spcPts val="600"/>
              </a:spcBef>
              <a:buNone/>
            </a:pPr>
            <a:r>
              <a:rPr lang="en-US" sz="4800" dirty="0"/>
              <a:t>	Chicago Women in the Trades</a:t>
            </a:r>
          </a:p>
          <a:p>
            <a:pPr>
              <a:lnSpc>
                <a:spcPct val="120000"/>
              </a:lnSpc>
              <a:spcBef>
                <a:spcPts val="600"/>
              </a:spcBef>
            </a:pPr>
            <a:r>
              <a:rPr lang="en-US" sz="4800" dirty="0"/>
              <a:t>Model Integrating Supply and Demand</a:t>
            </a:r>
          </a:p>
          <a:p>
            <a:pPr marL="0" indent="0">
              <a:lnSpc>
                <a:spcPct val="120000"/>
              </a:lnSpc>
              <a:spcBef>
                <a:spcPts val="600"/>
              </a:spcBef>
              <a:buNone/>
            </a:pPr>
            <a:r>
              <a:rPr lang="en-US" sz="4800" dirty="0"/>
              <a:t>	Policy Group on Tradeswomen’s Issues</a:t>
            </a:r>
          </a:p>
          <a:p>
            <a:pPr>
              <a:lnSpc>
                <a:spcPct val="120000"/>
              </a:lnSpc>
              <a:spcBef>
                <a:spcPts val="600"/>
              </a:spcBef>
            </a:pPr>
            <a:r>
              <a:rPr lang="en-US" sz="4800" dirty="0"/>
              <a:t>Women’s Equity in Apprenticeship and Employment Contact List </a:t>
            </a:r>
          </a:p>
          <a:p>
            <a:pPr marL="0" indent="0">
              <a:lnSpc>
                <a:spcPct val="120000"/>
              </a:lnSpc>
              <a:spcBef>
                <a:spcPts val="600"/>
              </a:spcBef>
              <a:buNone/>
            </a:pPr>
            <a:r>
              <a:rPr lang="en-US" sz="4800" dirty="0"/>
              <a:t>	Department of Labor</a:t>
            </a:r>
          </a:p>
          <a:p>
            <a:pPr>
              <a:lnSpc>
                <a:spcPct val="120000"/>
              </a:lnSpc>
              <a:spcBef>
                <a:spcPts val="600"/>
              </a:spcBef>
            </a:pPr>
            <a:r>
              <a:rPr lang="en-US" sz="4800" dirty="0"/>
              <a:t>Strategy for Engaging Underrepresented Populations</a:t>
            </a:r>
          </a:p>
          <a:p>
            <a:pPr marL="0" indent="0">
              <a:lnSpc>
                <a:spcPct val="120000"/>
              </a:lnSpc>
              <a:spcBef>
                <a:spcPts val="600"/>
              </a:spcBef>
              <a:buNone/>
            </a:pPr>
            <a:r>
              <a:rPr lang="en-US" sz="4800" dirty="0"/>
              <a:t>	National Governor’s Association </a:t>
            </a:r>
          </a:p>
          <a:p>
            <a:pPr>
              <a:lnSpc>
                <a:spcPct val="120000"/>
              </a:lnSpc>
              <a:spcBef>
                <a:spcPts val="600"/>
              </a:spcBef>
            </a:pPr>
            <a:r>
              <a:rPr lang="en-US" sz="4800" dirty="0"/>
              <a:t>Helmets to Hardhats Overview</a:t>
            </a:r>
          </a:p>
          <a:p>
            <a:pPr marL="0" indent="0">
              <a:lnSpc>
                <a:spcPct val="120000"/>
              </a:lnSpc>
              <a:spcBef>
                <a:spcPts val="600"/>
              </a:spcBef>
              <a:buNone/>
            </a:pPr>
            <a:r>
              <a:rPr lang="en-US" sz="4800" dirty="0"/>
              <a:t>	Helmets to Hardhats</a:t>
            </a:r>
          </a:p>
          <a:p>
            <a:endParaRPr lang="en-US" dirty="0"/>
          </a:p>
        </p:txBody>
      </p:sp>
      <p:sp>
        <p:nvSpPr>
          <p:cNvPr id="4" name="Slide Number Placeholder 3">
            <a:extLst>
              <a:ext uri="{FF2B5EF4-FFF2-40B4-BE49-F238E27FC236}">
                <a16:creationId xmlns:a16="http://schemas.microsoft.com/office/drawing/2014/main" id="{711A069D-84A4-475C-BB7A-16F1CBF7A749}"/>
              </a:ext>
            </a:extLst>
          </p:cNvPr>
          <p:cNvSpPr>
            <a:spLocks noGrp="1"/>
          </p:cNvSpPr>
          <p:nvPr>
            <p:ph type="sldNum" sz="quarter" idx="10"/>
          </p:nvPr>
        </p:nvSpPr>
        <p:spPr/>
        <p:txBody>
          <a:bodyPr/>
          <a:lstStyle/>
          <a:p>
            <a:fld id="{706D636C-90A3-4979-BA37-BAB384B22101}" type="slidenum">
              <a:rPr lang="en-US" smtClean="0"/>
              <a:pPr/>
              <a:t>13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04800"/>
            <a:ext cx="828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906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CBB5B1-970F-430E-84DD-2F25CC10AE35}"/>
              </a:ext>
            </a:extLst>
          </p:cNvPr>
          <p:cNvSpPr>
            <a:spLocks noGrp="1"/>
          </p:cNvSpPr>
          <p:nvPr>
            <p:ph type="sldNum" sz="quarter" idx="10"/>
          </p:nvPr>
        </p:nvSpPr>
        <p:spPr/>
        <p:txBody>
          <a:bodyPr/>
          <a:lstStyle/>
          <a:p>
            <a:fld id="{706D636C-90A3-4979-BA37-BAB384B22101}" type="slidenum">
              <a:rPr lang="en-US" smtClean="0"/>
              <a:pPr/>
              <a:t>14</a:t>
            </a:fld>
            <a:endParaRPr lang="en-US"/>
          </a:p>
        </p:txBody>
      </p:sp>
      <p:pic>
        <p:nvPicPr>
          <p:cNvPr id="8" name="Picture 7"/>
          <p:cNvPicPr>
            <a:picLocks noChangeAspect="1"/>
          </p:cNvPicPr>
          <p:nvPr/>
        </p:nvPicPr>
        <p:blipFill rotWithShape="1">
          <a:blip r:embed="rId3"/>
          <a:srcRect t="4033" b="953"/>
          <a:stretch/>
        </p:blipFill>
        <p:spPr>
          <a:xfrm>
            <a:off x="754275" y="197510"/>
            <a:ext cx="7455395" cy="6203290"/>
          </a:xfrm>
          <a:prstGeom prst="rect">
            <a:avLst/>
          </a:prstGeom>
        </p:spPr>
      </p:pic>
    </p:spTree>
    <p:extLst>
      <p:ext uri="{BB962C8B-B14F-4D97-AF65-F5344CB8AC3E}">
        <p14:creationId xmlns:p14="http://schemas.microsoft.com/office/powerpoint/2010/main" val="137392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4640" r="4800"/>
          <a:stretch/>
        </p:blipFill>
        <p:spPr>
          <a:xfrm>
            <a:off x="424282" y="1644397"/>
            <a:ext cx="8280806" cy="32766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94360" y="3745719"/>
            <a:ext cx="7955280" cy="4406348"/>
          </a:xfrm>
        </p:spPr>
        <p:txBody>
          <a:bodyPr/>
          <a:lstStyle/>
          <a:p>
            <a:endParaRPr lang="en-US" dirty="0">
              <a:hlinkClick r:id="rId3"/>
            </a:endParaRPr>
          </a:p>
          <a:p>
            <a:endParaRPr lang="en-US" dirty="0">
              <a:hlinkClick r:id="rId3"/>
            </a:endParaRPr>
          </a:p>
          <a:p>
            <a:pPr marL="0" indent="0" algn="ctr">
              <a:buNone/>
            </a:pPr>
            <a:r>
              <a:rPr lang="en-US" dirty="0">
                <a:hlinkClick r:id="rId4"/>
              </a:rPr>
              <a:t>www.nabtu.org/apprenticeship-and-training/</a:t>
            </a:r>
            <a:endParaRPr lang="en-US" dirty="0"/>
          </a:p>
          <a:p>
            <a:pPr marL="0" indent="0" algn="ctr">
              <a:buNone/>
            </a:pPr>
            <a:r>
              <a:rPr lang="en-US" dirty="0">
                <a:hlinkClick r:id="rId3"/>
              </a:rPr>
              <a:t>www.nabtu.org</a:t>
            </a:r>
          </a:p>
          <a:p>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15</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04800"/>
            <a:ext cx="828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083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A3E2-3BDF-4701-8540-3B35AB03CA09}"/>
              </a:ext>
            </a:extLst>
          </p:cNvPr>
          <p:cNvSpPr>
            <a:spLocks noGrp="1"/>
          </p:cNvSpPr>
          <p:nvPr>
            <p:ph type="title"/>
          </p:nvPr>
        </p:nvSpPr>
        <p:spPr/>
        <p:txBody>
          <a:bodyPr/>
          <a:lstStyle/>
          <a:p>
            <a:r>
              <a:rPr lang="en-US" dirty="0"/>
              <a:t>IMAGINE Video</a:t>
            </a:r>
          </a:p>
        </p:txBody>
      </p:sp>
      <p:sp>
        <p:nvSpPr>
          <p:cNvPr id="3" name="Text Placeholder 2">
            <a:extLst>
              <a:ext uri="{FF2B5EF4-FFF2-40B4-BE49-F238E27FC236}">
                <a16:creationId xmlns:a16="http://schemas.microsoft.com/office/drawing/2014/main" id="{5A698F08-81CF-4C98-9A40-438AAA4CC05E}"/>
              </a:ext>
            </a:extLst>
          </p:cNvPr>
          <p:cNvSpPr>
            <a:spLocks noGrp="1"/>
          </p:cNvSpPr>
          <p:nvPr>
            <p:ph type="body" idx="1"/>
          </p:nvPr>
        </p:nvSpPr>
        <p:spPr/>
        <p:txBody>
          <a:bodyPr/>
          <a:lstStyle/>
          <a:p>
            <a:r>
              <a:rPr lang="en-US" sz="2200" dirty="0">
                <a:solidFill>
                  <a:schemeClr val="accent1"/>
                </a:solidFill>
              </a:rPr>
              <a:t>FASTPORT</a:t>
            </a:r>
          </a:p>
          <a:p>
            <a:r>
              <a:rPr lang="en-US" sz="2200" dirty="0">
                <a:solidFill>
                  <a:schemeClr val="accent2"/>
                </a:solidFill>
              </a:rPr>
              <a:t>Presenter: </a:t>
            </a:r>
            <a:r>
              <a:rPr lang="en-US" sz="2200" i="0" dirty="0">
                <a:solidFill>
                  <a:schemeClr val="accent2"/>
                </a:solidFill>
              </a:rPr>
              <a:t>Brad Bentley</a:t>
            </a:r>
          </a:p>
          <a:p>
            <a:r>
              <a:rPr lang="en-US" sz="1500" dirty="0"/>
              <a:t>President</a:t>
            </a:r>
          </a:p>
        </p:txBody>
      </p:sp>
      <p:sp>
        <p:nvSpPr>
          <p:cNvPr id="4" name="Slide Number Placeholder 3">
            <a:extLst>
              <a:ext uri="{FF2B5EF4-FFF2-40B4-BE49-F238E27FC236}">
                <a16:creationId xmlns:a16="http://schemas.microsoft.com/office/drawing/2014/main" id="{9105F358-0048-48DB-AB07-46D93E1107FB}"/>
              </a:ext>
            </a:extLst>
          </p:cNvPr>
          <p:cNvSpPr>
            <a:spLocks noGrp="1"/>
          </p:cNvSpPr>
          <p:nvPr>
            <p:ph type="sldNum" sz="quarter" idx="10"/>
          </p:nvPr>
        </p:nvSpPr>
        <p:spPr/>
        <p:txBody>
          <a:bodyPr/>
          <a:lstStyle/>
          <a:p>
            <a:fld id="{706D636C-90A3-4979-BA37-BAB384B22101}" type="slidenum">
              <a:rPr lang="en-US" smtClean="0"/>
              <a:pPr/>
              <a:t>16</a:t>
            </a:fld>
            <a:endParaRPr lang="en-US"/>
          </a:p>
        </p:txBody>
      </p:sp>
      <p:pic>
        <p:nvPicPr>
          <p:cNvPr id="6" name="Shape 16" descr="FASTPORT_LOGO_ALLBLACK1.png">
            <a:extLst>
              <a:ext uri="{FF2B5EF4-FFF2-40B4-BE49-F238E27FC236}">
                <a16:creationId xmlns:a16="http://schemas.microsoft.com/office/drawing/2014/main" id="{678B0C98-CE52-4DDC-BDA1-2D32CB1A4924}"/>
              </a:ext>
            </a:extLst>
          </p:cNvPr>
          <p:cNvPicPr preferRelativeResize="0"/>
          <p:nvPr/>
        </p:nvPicPr>
        <p:blipFill rotWithShape="1">
          <a:blip r:embed="rId2">
            <a:alphaModFix/>
          </a:blip>
          <a:srcRect/>
          <a:stretch/>
        </p:blipFill>
        <p:spPr>
          <a:xfrm>
            <a:off x="5701553" y="6088634"/>
            <a:ext cx="2065508" cy="450278"/>
          </a:xfrm>
          <a:prstGeom prst="rect">
            <a:avLst/>
          </a:prstGeom>
          <a:noFill/>
          <a:ln>
            <a:noFill/>
          </a:ln>
        </p:spPr>
      </p:pic>
    </p:spTree>
    <p:extLst>
      <p:ext uri="{BB962C8B-B14F-4D97-AF65-F5344CB8AC3E}">
        <p14:creationId xmlns:p14="http://schemas.microsoft.com/office/powerpoint/2010/main" val="1565132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38FFA8-642C-4E4E-B7E5-EDED0CD48E2F}"/>
              </a:ext>
            </a:extLst>
          </p:cNvPr>
          <p:cNvSpPr>
            <a:spLocks noGrp="1"/>
          </p:cNvSpPr>
          <p:nvPr>
            <p:ph type="title"/>
          </p:nvPr>
        </p:nvSpPr>
        <p:spPr/>
        <p:txBody>
          <a:bodyPr/>
          <a:lstStyle/>
          <a:p>
            <a:r>
              <a:rPr lang="en-US" dirty="0"/>
              <a:t>IMAGINE Video</a:t>
            </a:r>
          </a:p>
        </p:txBody>
      </p:sp>
      <p:pic>
        <p:nvPicPr>
          <p:cNvPr id="7" name="Content Placeholder 6">
            <a:extLst>
              <a:ext uri="{FF2B5EF4-FFF2-40B4-BE49-F238E27FC236}">
                <a16:creationId xmlns:a16="http://schemas.microsoft.com/office/drawing/2014/main" id="{BDB2E79F-A3CE-48F7-8394-CEB23BE9AD59}"/>
              </a:ext>
            </a:extLst>
          </p:cNvPr>
          <p:cNvPicPr>
            <a:picLocks noGrp="1" noChangeAspect="1"/>
          </p:cNvPicPr>
          <p:nvPr>
            <p:ph idx="1"/>
          </p:nvPr>
        </p:nvPicPr>
        <p:blipFill rotWithShape="1">
          <a:blip r:embed="rId2"/>
          <a:srcRect t="1474" b="1"/>
          <a:stretch/>
        </p:blipFill>
        <p:spPr>
          <a:xfrm>
            <a:off x="628333" y="1775012"/>
            <a:ext cx="7954963" cy="4208989"/>
          </a:xfrm>
          <a:prstGeom prst="rect">
            <a:avLst/>
          </a:prstGeom>
        </p:spPr>
      </p:pic>
      <p:sp>
        <p:nvSpPr>
          <p:cNvPr id="4" name="Slide Number Placeholder 3">
            <a:extLst>
              <a:ext uri="{FF2B5EF4-FFF2-40B4-BE49-F238E27FC236}">
                <a16:creationId xmlns:a16="http://schemas.microsoft.com/office/drawing/2014/main" id="{9F98B54C-E333-4036-A582-9405799B2606}"/>
              </a:ext>
            </a:extLst>
          </p:cNvPr>
          <p:cNvSpPr>
            <a:spLocks noGrp="1"/>
          </p:cNvSpPr>
          <p:nvPr>
            <p:ph type="sldNum" sz="quarter" idx="10"/>
          </p:nvPr>
        </p:nvSpPr>
        <p:spPr/>
        <p:txBody>
          <a:bodyPr/>
          <a:lstStyle/>
          <a:p>
            <a:fld id="{706D636C-90A3-4979-BA37-BAB384B22101}" type="slidenum">
              <a:rPr lang="en-US" smtClean="0"/>
              <a:pPr/>
              <a:t>17</a:t>
            </a:fld>
            <a:endParaRPr lang="en-US"/>
          </a:p>
        </p:txBody>
      </p:sp>
    </p:spTree>
    <p:extLst>
      <p:ext uri="{BB962C8B-B14F-4D97-AF65-F5344CB8AC3E}">
        <p14:creationId xmlns:p14="http://schemas.microsoft.com/office/powerpoint/2010/main" val="2182596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48C5-5C3E-416D-BCBF-468A782C16FD}"/>
              </a:ext>
            </a:extLst>
          </p:cNvPr>
          <p:cNvSpPr>
            <a:spLocks noGrp="1"/>
          </p:cNvSpPr>
          <p:nvPr>
            <p:ph type="title"/>
          </p:nvPr>
        </p:nvSpPr>
        <p:spPr/>
        <p:txBody>
          <a:bodyPr/>
          <a:lstStyle/>
          <a:p>
            <a:r>
              <a:rPr lang="en-US" dirty="0"/>
              <a:t>IMAGINE Video</a:t>
            </a:r>
          </a:p>
        </p:txBody>
      </p:sp>
      <p:sp>
        <p:nvSpPr>
          <p:cNvPr id="4" name="Slide Number Placeholder 3">
            <a:extLst>
              <a:ext uri="{FF2B5EF4-FFF2-40B4-BE49-F238E27FC236}">
                <a16:creationId xmlns:a16="http://schemas.microsoft.com/office/drawing/2014/main" id="{711A069D-84A4-475C-BB7A-16F1CBF7A749}"/>
              </a:ext>
            </a:extLst>
          </p:cNvPr>
          <p:cNvSpPr>
            <a:spLocks noGrp="1"/>
          </p:cNvSpPr>
          <p:nvPr>
            <p:ph type="sldNum" sz="quarter" idx="10"/>
          </p:nvPr>
        </p:nvSpPr>
        <p:spPr/>
        <p:txBody>
          <a:bodyPr/>
          <a:lstStyle/>
          <a:p>
            <a:fld id="{706D636C-90A3-4979-BA37-BAB384B22101}" type="slidenum">
              <a:rPr lang="en-US" smtClean="0"/>
              <a:pPr/>
              <a:t>18</a:t>
            </a:fld>
            <a:endParaRPr lang="en-US"/>
          </a:p>
        </p:txBody>
      </p:sp>
      <p:pic>
        <p:nvPicPr>
          <p:cNvPr id="5" name="ImagineVideo_ApprenticeshipNewLogo.mp4">
            <a:hlinkClick r:id="" action="ppaction://media"/>
            <a:extLst>
              <a:ext uri="{FF2B5EF4-FFF2-40B4-BE49-F238E27FC236}">
                <a16:creationId xmlns:a16="http://schemas.microsoft.com/office/drawing/2014/main" id="{582E812E-78D8-8143-8F69-36E8CF3D51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3236" y="1416686"/>
            <a:ext cx="7686108" cy="4803818"/>
          </a:xfrm>
          <a:prstGeom prst="rect">
            <a:avLst/>
          </a:prstGeom>
        </p:spPr>
      </p:pic>
    </p:spTree>
    <p:extLst>
      <p:ext uri="{BB962C8B-B14F-4D97-AF65-F5344CB8AC3E}">
        <p14:creationId xmlns:p14="http://schemas.microsoft.com/office/powerpoint/2010/main" val="37648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A3E2-3BDF-4701-8540-3B35AB03CA09}"/>
              </a:ext>
            </a:extLst>
          </p:cNvPr>
          <p:cNvSpPr>
            <a:spLocks noGrp="1"/>
          </p:cNvSpPr>
          <p:nvPr>
            <p:ph type="title"/>
          </p:nvPr>
        </p:nvSpPr>
        <p:spPr/>
        <p:txBody>
          <a:bodyPr/>
          <a:lstStyle/>
          <a:p>
            <a:r>
              <a:rPr lang="en-US" dirty="0" err="1"/>
              <a:t>Apprenti</a:t>
            </a:r>
            <a:r>
              <a:rPr lang="en-US" dirty="0"/>
              <a:t> Tech Assessment</a:t>
            </a:r>
          </a:p>
        </p:txBody>
      </p:sp>
      <p:sp>
        <p:nvSpPr>
          <p:cNvPr id="3" name="Text Placeholder 2">
            <a:extLst>
              <a:ext uri="{FF2B5EF4-FFF2-40B4-BE49-F238E27FC236}">
                <a16:creationId xmlns:a16="http://schemas.microsoft.com/office/drawing/2014/main" id="{5A698F08-81CF-4C98-9A40-438AAA4CC05E}"/>
              </a:ext>
            </a:extLst>
          </p:cNvPr>
          <p:cNvSpPr>
            <a:spLocks noGrp="1"/>
          </p:cNvSpPr>
          <p:nvPr>
            <p:ph type="body" idx="1"/>
          </p:nvPr>
        </p:nvSpPr>
        <p:spPr/>
        <p:txBody>
          <a:bodyPr/>
          <a:lstStyle/>
          <a:p>
            <a:r>
              <a:rPr lang="en-US" sz="2200" dirty="0">
                <a:solidFill>
                  <a:schemeClr val="accent1"/>
                </a:solidFill>
              </a:rPr>
              <a:t>Washington Technology Industry Association</a:t>
            </a:r>
          </a:p>
          <a:p>
            <a:r>
              <a:rPr lang="en-US" sz="2200" dirty="0">
                <a:solidFill>
                  <a:schemeClr val="accent2"/>
                </a:solidFill>
              </a:rPr>
              <a:t>Presenter: </a:t>
            </a:r>
            <a:r>
              <a:rPr lang="en-US" sz="2200" i="0" dirty="0">
                <a:solidFill>
                  <a:schemeClr val="accent2"/>
                </a:solidFill>
              </a:rPr>
              <a:t>Jennifer Carlson</a:t>
            </a:r>
          </a:p>
          <a:p>
            <a:r>
              <a:rPr lang="en-US" sz="1500" dirty="0"/>
              <a:t>Executive Director</a:t>
            </a:r>
          </a:p>
        </p:txBody>
      </p:sp>
      <p:sp>
        <p:nvSpPr>
          <p:cNvPr id="4" name="Slide Number Placeholder 3">
            <a:extLst>
              <a:ext uri="{FF2B5EF4-FFF2-40B4-BE49-F238E27FC236}">
                <a16:creationId xmlns:a16="http://schemas.microsoft.com/office/drawing/2014/main" id="{9105F358-0048-48DB-AB07-46D93E1107FB}"/>
              </a:ext>
            </a:extLst>
          </p:cNvPr>
          <p:cNvSpPr>
            <a:spLocks noGrp="1"/>
          </p:cNvSpPr>
          <p:nvPr>
            <p:ph type="sldNum" sz="quarter" idx="10"/>
          </p:nvPr>
        </p:nvSpPr>
        <p:spPr/>
        <p:txBody>
          <a:bodyPr/>
          <a:lstStyle/>
          <a:p>
            <a:fld id="{706D636C-90A3-4979-BA37-BAB384B22101}" type="slidenum">
              <a:rPr lang="en-US" smtClean="0"/>
              <a:pPr/>
              <a:t>19</a:t>
            </a:fld>
            <a:endParaRPr lang="en-US"/>
          </a:p>
        </p:txBody>
      </p:sp>
      <p:pic>
        <p:nvPicPr>
          <p:cNvPr id="5" name="Picture 4" descr="WTIAwiLogo-fullcolor.png">
            <a:extLst>
              <a:ext uri="{FF2B5EF4-FFF2-40B4-BE49-F238E27FC236}">
                <a16:creationId xmlns:a16="http://schemas.microsoft.com/office/drawing/2014/main" id="{83ED5937-C2C2-406B-9609-513E24FB56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0661" y="5948087"/>
            <a:ext cx="2015447" cy="702224"/>
          </a:xfrm>
          <a:prstGeom prst="rect">
            <a:avLst/>
          </a:prstGeom>
        </p:spPr>
      </p:pic>
      <p:grpSp>
        <p:nvGrpSpPr>
          <p:cNvPr id="6" name="Group 5">
            <a:extLst>
              <a:ext uri="{FF2B5EF4-FFF2-40B4-BE49-F238E27FC236}">
                <a16:creationId xmlns:a16="http://schemas.microsoft.com/office/drawing/2014/main" id="{3FCF324E-7171-49F7-8F0D-13818BEE2095}"/>
              </a:ext>
            </a:extLst>
          </p:cNvPr>
          <p:cNvGrpSpPr/>
          <p:nvPr/>
        </p:nvGrpSpPr>
        <p:grpSpPr>
          <a:xfrm>
            <a:off x="3300350" y="6128494"/>
            <a:ext cx="1818498" cy="341410"/>
            <a:chOff x="1931988" y="1990726"/>
            <a:chExt cx="4340225" cy="592138"/>
          </a:xfrm>
        </p:grpSpPr>
        <p:sp>
          <p:nvSpPr>
            <p:cNvPr id="7" name="Freeform 7">
              <a:extLst>
                <a:ext uri="{FF2B5EF4-FFF2-40B4-BE49-F238E27FC236}">
                  <a16:creationId xmlns:a16="http://schemas.microsoft.com/office/drawing/2014/main" id="{F9840B91-DE76-4F59-8A58-1D2256E33F42}"/>
                </a:ext>
              </a:extLst>
            </p:cNvPr>
            <p:cNvSpPr>
              <a:spLocks noEditPoints="1"/>
            </p:cNvSpPr>
            <p:nvPr userDrawn="1"/>
          </p:nvSpPr>
          <p:spPr bwMode="auto">
            <a:xfrm>
              <a:off x="2590801" y="2020888"/>
              <a:ext cx="438150" cy="558800"/>
            </a:xfrm>
            <a:custGeom>
              <a:avLst/>
              <a:gdLst>
                <a:gd name="T0" fmla="*/ 151 w 552"/>
                <a:gd name="T1" fmla="*/ 118 h 705"/>
                <a:gd name="T2" fmla="*/ 141 w 552"/>
                <a:gd name="T3" fmla="*/ 123 h 705"/>
                <a:gd name="T4" fmla="*/ 134 w 552"/>
                <a:gd name="T5" fmla="*/ 133 h 705"/>
                <a:gd name="T6" fmla="*/ 134 w 552"/>
                <a:gd name="T7" fmla="*/ 345 h 705"/>
                <a:gd name="T8" fmla="*/ 136 w 552"/>
                <a:gd name="T9" fmla="*/ 357 h 705"/>
                <a:gd name="T10" fmla="*/ 144 w 552"/>
                <a:gd name="T11" fmla="*/ 365 h 705"/>
                <a:gd name="T12" fmla="*/ 157 w 552"/>
                <a:gd name="T13" fmla="*/ 368 h 705"/>
                <a:gd name="T14" fmla="*/ 310 w 552"/>
                <a:gd name="T15" fmla="*/ 367 h 705"/>
                <a:gd name="T16" fmla="*/ 366 w 552"/>
                <a:gd name="T17" fmla="*/ 343 h 705"/>
                <a:gd name="T18" fmla="*/ 404 w 552"/>
                <a:gd name="T19" fmla="*/ 302 h 705"/>
                <a:gd name="T20" fmla="*/ 418 w 552"/>
                <a:gd name="T21" fmla="*/ 244 h 705"/>
                <a:gd name="T22" fmla="*/ 414 w 552"/>
                <a:gd name="T23" fmla="*/ 211 h 705"/>
                <a:gd name="T24" fmla="*/ 389 w 552"/>
                <a:gd name="T25" fmla="*/ 159 h 705"/>
                <a:gd name="T26" fmla="*/ 341 w 552"/>
                <a:gd name="T27" fmla="*/ 128 h 705"/>
                <a:gd name="T28" fmla="*/ 272 w 552"/>
                <a:gd name="T29" fmla="*/ 116 h 705"/>
                <a:gd name="T30" fmla="*/ 10 w 552"/>
                <a:gd name="T31" fmla="*/ 0 h 705"/>
                <a:gd name="T32" fmla="*/ 338 w 552"/>
                <a:gd name="T33" fmla="*/ 3 h 705"/>
                <a:gd name="T34" fmla="*/ 428 w 552"/>
                <a:gd name="T35" fmla="*/ 28 h 705"/>
                <a:gd name="T36" fmla="*/ 494 w 552"/>
                <a:gd name="T37" fmla="*/ 80 h 705"/>
                <a:gd name="T38" fmla="*/ 537 w 552"/>
                <a:gd name="T39" fmla="*/ 149 h 705"/>
                <a:gd name="T40" fmla="*/ 552 w 552"/>
                <a:gd name="T41" fmla="*/ 239 h 705"/>
                <a:gd name="T42" fmla="*/ 549 w 552"/>
                <a:gd name="T43" fmla="*/ 289 h 705"/>
                <a:gd name="T44" fmla="*/ 517 w 552"/>
                <a:gd name="T45" fmla="*/ 370 h 705"/>
                <a:gd name="T46" fmla="*/ 459 w 552"/>
                <a:gd name="T47" fmla="*/ 431 h 705"/>
                <a:gd name="T48" fmla="*/ 374 w 552"/>
                <a:gd name="T49" fmla="*/ 471 h 705"/>
                <a:gd name="T50" fmla="*/ 270 w 552"/>
                <a:gd name="T51" fmla="*/ 484 h 705"/>
                <a:gd name="T52" fmla="*/ 151 w 552"/>
                <a:gd name="T53" fmla="*/ 486 h 705"/>
                <a:gd name="T54" fmla="*/ 141 w 552"/>
                <a:gd name="T55" fmla="*/ 491 h 705"/>
                <a:gd name="T56" fmla="*/ 134 w 552"/>
                <a:gd name="T57" fmla="*/ 501 h 705"/>
                <a:gd name="T58" fmla="*/ 134 w 552"/>
                <a:gd name="T59" fmla="*/ 693 h 705"/>
                <a:gd name="T60" fmla="*/ 131 w 552"/>
                <a:gd name="T61" fmla="*/ 702 h 705"/>
                <a:gd name="T62" fmla="*/ 122 w 552"/>
                <a:gd name="T63" fmla="*/ 705 h 705"/>
                <a:gd name="T64" fmla="*/ 8 w 552"/>
                <a:gd name="T65" fmla="*/ 703 h 705"/>
                <a:gd name="T66" fmla="*/ 1 w 552"/>
                <a:gd name="T67" fmla="*/ 698 h 705"/>
                <a:gd name="T68" fmla="*/ 0 w 552"/>
                <a:gd name="T69" fmla="*/ 8 h 705"/>
                <a:gd name="T70" fmla="*/ 3 w 552"/>
                <a:gd name="T71" fmla="*/ 2 h 705"/>
                <a:gd name="T72" fmla="*/ 10 w 552"/>
                <a:gd name="T73"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2" h="705">
                  <a:moveTo>
                    <a:pt x="157" y="116"/>
                  </a:moveTo>
                  <a:lnTo>
                    <a:pt x="151" y="118"/>
                  </a:lnTo>
                  <a:lnTo>
                    <a:pt x="146" y="120"/>
                  </a:lnTo>
                  <a:lnTo>
                    <a:pt x="141" y="123"/>
                  </a:lnTo>
                  <a:lnTo>
                    <a:pt x="137" y="128"/>
                  </a:lnTo>
                  <a:lnTo>
                    <a:pt x="134" y="133"/>
                  </a:lnTo>
                  <a:lnTo>
                    <a:pt x="134" y="139"/>
                  </a:lnTo>
                  <a:lnTo>
                    <a:pt x="134" y="345"/>
                  </a:lnTo>
                  <a:lnTo>
                    <a:pt x="134" y="352"/>
                  </a:lnTo>
                  <a:lnTo>
                    <a:pt x="136" y="357"/>
                  </a:lnTo>
                  <a:lnTo>
                    <a:pt x="139" y="362"/>
                  </a:lnTo>
                  <a:lnTo>
                    <a:pt x="144" y="365"/>
                  </a:lnTo>
                  <a:lnTo>
                    <a:pt x="151" y="368"/>
                  </a:lnTo>
                  <a:lnTo>
                    <a:pt x="157" y="368"/>
                  </a:lnTo>
                  <a:lnTo>
                    <a:pt x="275" y="368"/>
                  </a:lnTo>
                  <a:lnTo>
                    <a:pt x="310" y="367"/>
                  </a:lnTo>
                  <a:lnTo>
                    <a:pt x="341" y="357"/>
                  </a:lnTo>
                  <a:lnTo>
                    <a:pt x="366" y="343"/>
                  </a:lnTo>
                  <a:lnTo>
                    <a:pt x="388" y="325"/>
                  </a:lnTo>
                  <a:lnTo>
                    <a:pt x="404" y="302"/>
                  </a:lnTo>
                  <a:lnTo>
                    <a:pt x="414" y="274"/>
                  </a:lnTo>
                  <a:lnTo>
                    <a:pt x="418" y="244"/>
                  </a:lnTo>
                  <a:lnTo>
                    <a:pt x="418" y="242"/>
                  </a:lnTo>
                  <a:lnTo>
                    <a:pt x="414" y="211"/>
                  </a:lnTo>
                  <a:lnTo>
                    <a:pt x="404" y="183"/>
                  </a:lnTo>
                  <a:lnTo>
                    <a:pt x="389" y="159"/>
                  </a:lnTo>
                  <a:lnTo>
                    <a:pt x="368" y="141"/>
                  </a:lnTo>
                  <a:lnTo>
                    <a:pt x="341" y="128"/>
                  </a:lnTo>
                  <a:lnTo>
                    <a:pt x="308" y="120"/>
                  </a:lnTo>
                  <a:lnTo>
                    <a:pt x="272" y="116"/>
                  </a:lnTo>
                  <a:lnTo>
                    <a:pt x="157" y="116"/>
                  </a:lnTo>
                  <a:close/>
                  <a:moveTo>
                    <a:pt x="10" y="0"/>
                  </a:moveTo>
                  <a:lnTo>
                    <a:pt x="287" y="0"/>
                  </a:lnTo>
                  <a:lnTo>
                    <a:pt x="338" y="3"/>
                  </a:lnTo>
                  <a:lnTo>
                    <a:pt x="384" y="13"/>
                  </a:lnTo>
                  <a:lnTo>
                    <a:pt x="428" y="28"/>
                  </a:lnTo>
                  <a:lnTo>
                    <a:pt x="464" y="52"/>
                  </a:lnTo>
                  <a:lnTo>
                    <a:pt x="494" y="80"/>
                  </a:lnTo>
                  <a:lnTo>
                    <a:pt x="519" y="113"/>
                  </a:lnTo>
                  <a:lnTo>
                    <a:pt x="537" y="149"/>
                  </a:lnTo>
                  <a:lnTo>
                    <a:pt x="549" y="192"/>
                  </a:lnTo>
                  <a:lnTo>
                    <a:pt x="552" y="239"/>
                  </a:lnTo>
                  <a:lnTo>
                    <a:pt x="552" y="241"/>
                  </a:lnTo>
                  <a:lnTo>
                    <a:pt x="549" y="289"/>
                  </a:lnTo>
                  <a:lnTo>
                    <a:pt x="537" y="332"/>
                  </a:lnTo>
                  <a:lnTo>
                    <a:pt x="517" y="370"/>
                  </a:lnTo>
                  <a:lnTo>
                    <a:pt x="491" y="403"/>
                  </a:lnTo>
                  <a:lnTo>
                    <a:pt x="459" y="431"/>
                  </a:lnTo>
                  <a:lnTo>
                    <a:pt x="419" y="454"/>
                  </a:lnTo>
                  <a:lnTo>
                    <a:pt x="374" y="471"/>
                  </a:lnTo>
                  <a:lnTo>
                    <a:pt x="325" y="481"/>
                  </a:lnTo>
                  <a:lnTo>
                    <a:pt x="270" y="484"/>
                  </a:lnTo>
                  <a:lnTo>
                    <a:pt x="157" y="484"/>
                  </a:lnTo>
                  <a:lnTo>
                    <a:pt x="151" y="486"/>
                  </a:lnTo>
                  <a:lnTo>
                    <a:pt x="146" y="488"/>
                  </a:lnTo>
                  <a:lnTo>
                    <a:pt x="141" y="491"/>
                  </a:lnTo>
                  <a:lnTo>
                    <a:pt x="137" y="496"/>
                  </a:lnTo>
                  <a:lnTo>
                    <a:pt x="134" y="501"/>
                  </a:lnTo>
                  <a:lnTo>
                    <a:pt x="134" y="508"/>
                  </a:lnTo>
                  <a:lnTo>
                    <a:pt x="134" y="693"/>
                  </a:lnTo>
                  <a:lnTo>
                    <a:pt x="132" y="698"/>
                  </a:lnTo>
                  <a:lnTo>
                    <a:pt x="131" y="702"/>
                  </a:lnTo>
                  <a:lnTo>
                    <a:pt x="126" y="703"/>
                  </a:lnTo>
                  <a:lnTo>
                    <a:pt x="122" y="705"/>
                  </a:lnTo>
                  <a:lnTo>
                    <a:pt x="11" y="705"/>
                  </a:lnTo>
                  <a:lnTo>
                    <a:pt x="8" y="703"/>
                  </a:lnTo>
                  <a:lnTo>
                    <a:pt x="3" y="702"/>
                  </a:lnTo>
                  <a:lnTo>
                    <a:pt x="1" y="698"/>
                  </a:lnTo>
                  <a:lnTo>
                    <a:pt x="0" y="693"/>
                  </a:lnTo>
                  <a:lnTo>
                    <a:pt x="0" y="8"/>
                  </a:lnTo>
                  <a:lnTo>
                    <a:pt x="1" y="5"/>
                  </a:lnTo>
                  <a:lnTo>
                    <a:pt x="3" y="2"/>
                  </a:lnTo>
                  <a:lnTo>
                    <a:pt x="6" y="0"/>
                  </a:lnTo>
                  <a:lnTo>
                    <a:pt x="10" y="0"/>
                  </a:lnTo>
                  <a:close/>
                </a:path>
              </a:pathLst>
            </a:custGeom>
            <a:solidFill>
              <a:srgbClr val="72B1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Freeform 8">
              <a:extLst>
                <a:ext uri="{FF2B5EF4-FFF2-40B4-BE49-F238E27FC236}">
                  <a16:creationId xmlns:a16="http://schemas.microsoft.com/office/drawing/2014/main" id="{90ECE2AB-99BB-4591-8932-C9FA3E2B6CAC}"/>
                </a:ext>
              </a:extLst>
            </p:cNvPr>
            <p:cNvSpPr>
              <a:spLocks noEditPoints="1"/>
            </p:cNvSpPr>
            <p:nvPr userDrawn="1"/>
          </p:nvSpPr>
          <p:spPr bwMode="auto">
            <a:xfrm>
              <a:off x="3135313" y="2020888"/>
              <a:ext cx="438150" cy="558800"/>
            </a:xfrm>
            <a:custGeom>
              <a:avLst/>
              <a:gdLst>
                <a:gd name="T0" fmla="*/ 150 w 552"/>
                <a:gd name="T1" fmla="*/ 118 h 705"/>
                <a:gd name="T2" fmla="*/ 139 w 552"/>
                <a:gd name="T3" fmla="*/ 123 h 705"/>
                <a:gd name="T4" fmla="*/ 134 w 552"/>
                <a:gd name="T5" fmla="*/ 133 h 705"/>
                <a:gd name="T6" fmla="*/ 132 w 552"/>
                <a:gd name="T7" fmla="*/ 345 h 705"/>
                <a:gd name="T8" fmla="*/ 136 w 552"/>
                <a:gd name="T9" fmla="*/ 357 h 705"/>
                <a:gd name="T10" fmla="*/ 142 w 552"/>
                <a:gd name="T11" fmla="*/ 365 h 705"/>
                <a:gd name="T12" fmla="*/ 155 w 552"/>
                <a:gd name="T13" fmla="*/ 368 h 705"/>
                <a:gd name="T14" fmla="*/ 308 w 552"/>
                <a:gd name="T15" fmla="*/ 367 h 705"/>
                <a:gd name="T16" fmla="*/ 366 w 552"/>
                <a:gd name="T17" fmla="*/ 343 h 705"/>
                <a:gd name="T18" fmla="*/ 403 w 552"/>
                <a:gd name="T19" fmla="*/ 302 h 705"/>
                <a:gd name="T20" fmla="*/ 416 w 552"/>
                <a:gd name="T21" fmla="*/ 244 h 705"/>
                <a:gd name="T22" fmla="*/ 412 w 552"/>
                <a:gd name="T23" fmla="*/ 211 h 705"/>
                <a:gd name="T24" fmla="*/ 388 w 552"/>
                <a:gd name="T25" fmla="*/ 159 h 705"/>
                <a:gd name="T26" fmla="*/ 340 w 552"/>
                <a:gd name="T27" fmla="*/ 128 h 705"/>
                <a:gd name="T28" fmla="*/ 272 w 552"/>
                <a:gd name="T29" fmla="*/ 116 h 705"/>
                <a:gd name="T30" fmla="*/ 8 w 552"/>
                <a:gd name="T31" fmla="*/ 0 h 705"/>
                <a:gd name="T32" fmla="*/ 336 w 552"/>
                <a:gd name="T33" fmla="*/ 3 h 705"/>
                <a:gd name="T34" fmla="*/ 426 w 552"/>
                <a:gd name="T35" fmla="*/ 28 h 705"/>
                <a:gd name="T36" fmla="*/ 494 w 552"/>
                <a:gd name="T37" fmla="*/ 80 h 705"/>
                <a:gd name="T38" fmla="*/ 537 w 552"/>
                <a:gd name="T39" fmla="*/ 149 h 705"/>
                <a:gd name="T40" fmla="*/ 552 w 552"/>
                <a:gd name="T41" fmla="*/ 239 h 705"/>
                <a:gd name="T42" fmla="*/ 547 w 552"/>
                <a:gd name="T43" fmla="*/ 289 h 705"/>
                <a:gd name="T44" fmla="*/ 515 w 552"/>
                <a:gd name="T45" fmla="*/ 370 h 705"/>
                <a:gd name="T46" fmla="*/ 457 w 552"/>
                <a:gd name="T47" fmla="*/ 431 h 705"/>
                <a:gd name="T48" fmla="*/ 374 w 552"/>
                <a:gd name="T49" fmla="*/ 471 h 705"/>
                <a:gd name="T50" fmla="*/ 268 w 552"/>
                <a:gd name="T51" fmla="*/ 484 h 705"/>
                <a:gd name="T52" fmla="*/ 150 w 552"/>
                <a:gd name="T53" fmla="*/ 486 h 705"/>
                <a:gd name="T54" fmla="*/ 139 w 552"/>
                <a:gd name="T55" fmla="*/ 491 h 705"/>
                <a:gd name="T56" fmla="*/ 134 w 552"/>
                <a:gd name="T57" fmla="*/ 501 h 705"/>
                <a:gd name="T58" fmla="*/ 132 w 552"/>
                <a:gd name="T59" fmla="*/ 693 h 705"/>
                <a:gd name="T60" fmla="*/ 129 w 552"/>
                <a:gd name="T61" fmla="*/ 702 h 705"/>
                <a:gd name="T62" fmla="*/ 121 w 552"/>
                <a:gd name="T63" fmla="*/ 705 h 705"/>
                <a:gd name="T64" fmla="*/ 6 w 552"/>
                <a:gd name="T65" fmla="*/ 703 h 705"/>
                <a:gd name="T66" fmla="*/ 0 w 552"/>
                <a:gd name="T67" fmla="*/ 698 h 705"/>
                <a:gd name="T68" fmla="*/ 0 w 552"/>
                <a:gd name="T69" fmla="*/ 8 h 705"/>
                <a:gd name="T70" fmla="*/ 1 w 552"/>
                <a:gd name="T71" fmla="*/ 2 h 705"/>
                <a:gd name="T72" fmla="*/ 8 w 552"/>
                <a:gd name="T73"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2" h="705">
                  <a:moveTo>
                    <a:pt x="155" y="116"/>
                  </a:moveTo>
                  <a:lnTo>
                    <a:pt x="150" y="118"/>
                  </a:lnTo>
                  <a:lnTo>
                    <a:pt x="144" y="120"/>
                  </a:lnTo>
                  <a:lnTo>
                    <a:pt x="139" y="123"/>
                  </a:lnTo>
                  <a:lnTo>
                    <a:pt x="136" y="128"/>
                  </a:lnTo>
                  <a:lnTo>
                    <a:pt x="134" y="133"/>
                  </a:lnTo>
                  <a:lnTo>
                    <a:pt x="132" y="139"/>
                  </a:lnTo>
                  <a:lnTo>
                    <a:pt x="132" y="345"/>
                  </a:lnTo>
                  <a:lnTo>
                    <a:pt x="132" y="352"/>
                  </a:lnTo>
                  <a:lnTo>
                    <a:pt x="136" y="357"/>
                  </a:lnTo>
                  <a:lnTo>
                    <a:pt x="139" y="362"/>
                  </a:lnTo>
                  <a:lnTo>
                    <a:pt x="142" y="365"/>
                  </a:lnTo>
                  <a:lnTo>
                    <a:pt x="149" y="368"/>
                  </a:lnTo>
                  <a:lnTo>
                    <a:pt x="155" y="368"/>
                  </a:lnTo>
                  <a:lnTo>
                    <a:pt x="273" y="368"/>
                  </a:lnTo>
                  <a:lnTo>
                    <a:pt x="308" y="367"/>
                  </a:lnTo>
                  <a:lnTo>
                    <a:pt x="340" y="357"/>
                  </a:lnTo>
                  <a:lnTo>
                    <a:pt x="366" y="343"/>
                  </a:lnTo>
                  <a:lnTo>
                    <a:pt x="386" y="325"/>
                  </a:lnTo>
                  <a:lnTo>
                    <a:pt x="403" y="302"/>
                  </a:lnTo>
                  <a:lnTo>
                    <a:pt x="412" y="274"/>
                  </a:lnTo>
                  <a:lnTo>
                    <a:pt x="416" y="244"/>
                  </a:lnTo>
                  <a:lnTo>
                    <a:pt x="416" y="242"/>
                  </a:lnTo>
                  <a:lnTo>
                    <a:pt x="412" y="211"/>
                  </a:lnTo>
                  <a:lnTo>
                    <a:pt x="403" y="183"/>
                  </a:lnTo>
                  <a:lnTo>
                    <a:pt x="388" y="159"/>
                  </a:lnTo>
                  <a:lnTo>
                    <a:pt x="366" y="141"/>
                  </a:lnTo>
                  <a:lnTo>
                    <a:pt x="340" y="128"/>
                  </a:lnTo>
                  <a:lnTo>
                    <a:pt x="308" y="120"/>
                  </a:lnTo>
                  <a:lnTo>
                    <a:pt x="272" y="116"/>
                  </a:lnTo>
                  <a:lnTo>
                    <a:pt x="155" y="116"/>
                  </a:lnTo>
                  <a:close/>
                  <a:moveTo>
                    <a:pt x="8" y="0"/>
                  </a:moveTo>
                  <a:lnTo>
                    <a:pt x="285" y="0"/>
                  </a:lnTo>
                  <a:lnTo>
                    <a:pt x="336" y="3"/>
                  </a:lnTo>
                  <a:lnTo>
                    <a:pt x="384" y="13"/>
                  </a:lnTo>
                  <a:lnTo>
                    <a:pt x="426" y="28"/>
                  </a:lnTo>
                  <a:lnTo>
                    <a:pt x="462" y="52"/>
                  </a:lnTo>
                  <a:lnTo>
                    <a:pt x="494" y="80"/>
                  </a:lnTo>
                  <a:lnTo>
                    <a:pt x="519" y="113"/>
                  </a:lnTo>
                  <a:lnTo>
                    <a:pt x="537" y="149"/>
                  </a:lnTo>
                  <a:lnTo>
                    <a:pt x="547" y="192"/>
                  </a:lnTo>
                  <a:lnTo>
                    <a:pt x="552" y="239"/>
                  </a:lnTo>
                  <a:lnTo>
                    <a:pt x="552" y="241"/>
                  </a:lnTo>
                  <a:lnTo>
                    <a:pt x="547" y="289"/>
                  </a:lnTo>
                  <a:lnTo>
                    <a:pt x="535" y="332"/>
                  </a:lnTo>
                  <a:lnTo>
                    <a:pt x="515" y="370"/>
                  </a:lnTo>
                  <a:lnTo>
                    <a:pt x="490" y="403"/>
                  </a:lnTo>
                  <a:lnTo>
                    <a:pt x="457" y="431"/>
                  </a:lnTo>
                  <a:lnTo>
                    <a:pt x="417" y="454"/>
                  </a:lnTo>
                  <a:lnTo>
                    <a:pt x="374" y="471"/>
                  </a:lnTo>
                  <a:lnTo>
                    <a:pt x="323" y="481"/>
                  </a:lnTo>
                  <a:lnTo>
                    <a:pt x="268" y="484"/>
                  </a:lnTo>
                  <a:lnTo>
                    <a:pt x="155" y="484"/>
                  </a:lnTo>
                  <a:lnTo>
                    <a:pt x="150" y="486"/>
                  </a:lnTo>
                  <a:lnTo>
                    <a:pt x="144" y="488"/>
                  </a:lnTo>
                  <a:lnTo>
                    <a:pt x="139" y="491"/>
                  </a:lnTo>
                  <a:lnTo>
                    <a:pt x="136" y="496"/>
                  </a:lnTo>
                  <a:lnTo>
                    <a:pt x="134" y="501"/>
                  </a:lnTo>
                  <a:lnTo>
                    <a:pt x="132" y="508"/>
                  </a:lnTo>
                  <a:lnTo>
                    <a:pt x="132" y="693"/>
                  </a:lnTo>
                  <a:lnTo>
                    <a:pt x="131" y="698"/>
                  </a:lnTo>
                  <a:lnTo>
                    <a:pt x="129" y="702"/>
                  </a:lnTo>
                  <a:lnTo>
                    <a:pt x="126" y="703"/>
                  </a:lnTo>
                  <a:lnTo>
                    <a:pt x="121" y="705"/>
                  </a:lnTo>
                  <a:lnTo>
                    <a:pt x="11" y="705"/>
                  </a:lnTo>
                  <a:lnTo>
                    <a:pt x="6" y="703"/>
                  </a:lnTo>
                  <a:lnTo>
                    <a:pt x="3" y="702"/>
                  </a:lnTo>
                  <a:lnTo>
                    <a:pt x="0" y="698"/>
                  </a:lnTo>
                  <a:lnTo>
                    <a:pt x="0" y="693"/>
                  </a:lnTo>
                  <a:lnTo>
                    <a:pt x="0" y="8"/>
                  </a:lnTo>
                  <a:lnTo>
                    <a:pt x="0" y="5"/>
                  </a:lnTo>
                  <a:lnTo>
                    <a:pt x="1" y="2"/>
                  </a:lnTo>
                  <a:lnTo>
                    <a:pt x="5" y="0"/>
                  </a:lnTo>
                  <a:lnTo>
                    <a:pt x="8" y="0"/>
                  </a:lnTo>
                  <a:close/>
                </a:path>
              </a:pathLst>
            </a:custGeom>
            <a:solidFill>
              <a:srgbClr val="72B1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9" name="Freeform 9">
              <a:extLst>
                <a:ext uri="{FF2B5EF4-FFF2-40B4-BE49-F238E27FC236}">
                  <a16:creationId xmlns:a16="http://schemas.microsoft.com/office/drawing/2014/main" id="{47FF83A2-96E3-454F-9074-8C63F532AD67}"/>
                </a:ext>
              </a:extLst>
            </p:cNvPr>
            <p:cNvSpPr>
              <a:spLocks/>
            </p:cNvSpPr>
            <p:nvPr userDrawn="1"/>
          </p:nvSpPr>
          <p:spPr bwMode="auto">
            <a:xfrm>
              <a:off x="4265613" y="2020888"/>
              <a:ext cx="420688" cy="558800"/>
            </a:xfrm>
            <a:custGeom>
              <a:avLst/>
              <a:gdLst>
                <a:gd name="T0" fmla="*/ 516 w 531"/>
                <a:gd name="T1" fmla="*/ 0 h 705"/>
                <a:gd name="T2" fmla="*/ 522 w 531"/>
                <a:gd name="T3" fmla="*/ 2 h 705"/>
                <a:gd name="T4" fmla="*/ 526 w 531"/>
                <a:gd name="T5" fmla="*/ 8 h 705"/>
                <a:gd name="T6" fmla="*/ 524 w 531"/>
                <a:gd name="T7" fmla="*/ 110 h 705"/>
                <a:gd name="T8" fmla="*/ 519 w 531"/>
                <a:gd name="T9" fmla="*/ 115 h 705"/>
                <a:gd name="T10" fmla="*/ 156 w 531"/>
                <a:gd name="T11" fmla="*/ 115 h 705"/>
                <a:gd name="T12" fmla="*/ 144 w 531"/>
                <a:gd name="T13" fmla="*/ 118 h 705"/>
                <a:gd name="T14" fmla="*/ 136 w 531"/>
                <a:gd name="T15" fmla="*/ 126 h 705"/>
                <a:gd name="T16" fmla="*/ 133 w 531"/>
                <a:gd name="T17" fmla="*/ 138 h 705"/>
                <a:gd name="T18" fmla="*/ 133 w 531"/>
                <a:gd name="T19" fmla="*/ 274 h 705"/>
                <a:gd name="T20" fmla="*/ 138 w 531"/>
                <a:gd name="T21" fmla="*/ 284 h 705"/>
                <a:gd name="T22" fmla="*/ 148 w 531"/>
                <a:gd name="T23" fmla="*/ 290 h 705"/>
                <a:gd name="T24" fmla="*/ 469 w 531"/>
                <a:gd name="T25" fmla="*/ 292 h 705"/>
                <a:gd name="T26" fmla="*/ 474 w 531"/>
                <a:gd name="T27" fmla="*/ 294 h 705"/>
                <a:gd name="T28" fmla="*/ 478 w 531"/>
                <a:gd name="T29" fmla="*/ 300 h 705"/>
                <a:gd name="T30" fmla="*/ 478 w 531"/>
                <a:gd name="T31" fmla="*/ 401 h 705"/>
                <a:gd name="T32" fmla="*/ 473 w 531"/>
                <a:gd name="T33" fmla="*/ 406 h 705"/>
                <a:gd name="T34" fmla="*/ 156 w 531"/>
                <a:gd name="T35" fmla="*/ 406 h 705"/>
                <a:gd name="T36" fmla="*/ 144 w 531"/>
                <a:gd name="T37" fmla="*/ 410 h 705"/>
                <a:gd name="T38" fmla="*/ 136 w 531"/>
                <a:gd name="T39" fmla="*/ 418 h 705"/>
                <a:gd name="T40" fmla="*/ 133 w 531"/>
                <a:gd name="T41" fmla="*/ 430 h 705"/>
                <a:gd name="T42" fmla="*/ 133 w 531"/>
                <a:gd name="T43" fmla="*/ 572 h 705"/>
                <a:gd name="T44" fmla="*/ 138 w 531"/>
                <a:gd name="T45" fmla="*/ 582 h 705"/>
                <a:gd name="T46" fmla="*/ 148 w 531"/>
                <a:gd name="T47" fmla="*/ 589 h 705"/>
                <a:gd name="T48" fmla="*/ 519 w 531"/>
                <a:gd name="T49" fmla="*/ 589 h 705"/>
                <a:gd name="T50" fmla="*/ 527 w 531"/>
                <a:gd name="T51" fmla="*/ 592 h 705"/>
                <a:gd name="T52" fmla="*/ 531 w 531"/>
                <a:gd name="T53" fmla="*/ 600 h 705"/>
                <a:gd name="T54" fmla="*/ 529 w 531"/>
                <a:gd name="T55" fmla="*/ 698 h 705"/>
                <a:gd name="T56" fmla="*/ 522 w 531"/>
                <a:gd name="T57" fmla="*/ 703 h 705"/>
                <a:gd name="T58" fmla="*/ 12 w 531"/>
                <a:gd name="T59" fmla="*/ 705 h 705"/>
                <a:gd name="T60" fmla="*/ 3 w 531"/>
                <a:gd name="T61" fmla="*/ 702 h 705"/>
                <a:gd name="T62" fmla="*/ 0 w 531"/>
                <a:gd name="T63" fmla="*/ 693 h 705"/>
                <a:gd name="T64" fmla="*/ 0 w 531"/>
                <a:gd name="T65" fmla="*/ 5 h 705"/>
                <a:gd name="T66" fmla="*/ 5 w 531"/>
                <a:gd name="T67"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1" h="705">
                  <a:moveTo>
                    <a:pt x="8" y="0"/>
                  </a:moveTo>
                  <a:lnTo>
                    <a:pt x="516" y="0"/>
                  </a:lnTo>
                  <a:lnTo>
                    <a:pt x="519" y="0"/>
                  </a:lnTo>
                  <a:lnTo>
                    <a:pt x="522" y="2"/>
                  </a:lnTo>
                  <a:lnTo>
                    <a:pt x="524" y="5"/>
                  </a:lnTo>
                  <a:lnTo>
                    <a:pt x="526" y="8"/>
                  </a:lnTo>
                  <a:lnTo>
                    <a:pt x="526" y="106"/>
                  </a:lnTo>
                  <a:lnTo>
                    <a:pt x="524" y="110"/>
                  </a:lnTo>
                  <a:lnTo>
                    <a:pt x="522" y="113"/>
                  </a:lnTo>
                  <a:lnTo>
                    <a:pt x="519" y="115"/>
                  </a:lnTo>
                  <a:lnTo>
                    <a:pt x="516" y="115"/>
                  </a:lnTo>
                  <a:lnTo>
                    <a:pt x="156" y="115"/>
                  </a:lnTo>
                  <a:lnTo>
                    <a:pt x="149" y="116"/>
                  </a:lnTo>
                  <a:lnTo>
                    <a:pt x="144" y="118"/>
                  </a:lnTo>
                  <a:lnTo>
                    <a:pt x="139" y="121"/>
                  </a:lnTo>
                  <a:lnTo>
                    <a:pt x="136" y="126"/>
                  </a:lnTo>
                  <a:lnTo>
                    <a:pt x="133" y="131"/>
                  </a:lnTo>
                  <a:lnTo>
                    <a:pt x="133" y="138"/>
                  </a:lnTo>
                  <a:lnTo>
                    <a:pt x="133" y="269"/>
                  </a:lnTo>
                  <a:lnTo>
                    <a:pt x="133" y="274"/>
                  </a:lnTo>
                  <a:lnTo>
                    <a:pt x="134" y="279"/>
                  </a:lnTo>
                  <a:lnTo>
                    <a:pt x="138" y="284"/>
                  </a:lnTo>
                  <a:lnTo>
                    <a:pt x="143" y="289"/>
                  </a:lnTo>
                  <a:lnTo>
                    <a:pt x="148" y="290"/>
                  </a:lnTo>
                  <a:lnTo>
                    <a:pt x="156" y="292"/>
                  </a:lnTo>
                  <a:lnTo>
                    <a:pt x="469" y="292"/>
                  </a:lnTo>
                  <a:lnTo>
                    <a:pt x="473" y="292"/>
                  </a:lnTo>
                  <a:lnTo>
                    <a:pt x="474" y="294"/>
                  </a:lnTo>
                  <a:lnTo>
                    <a:pt x="478" y="297"/>
                  </a:lnTo>
                  <a:lnTo>
                    <a:pt x="478" y="300"/>
                  </a:lnTo>
                  <a:lnTo>
                    <a:pt x="478" y="398"/>
                  </a:lnTo>
                  <a:lnTo>
                    <a:pt x="478" y="401"/>
                  </a:lnTo>
                  <a:lnTo>
                    <a:pt x="474" y="405"/>
                  </a:lnTo>
                  <a:lnTo>
                    <a:pt x="473" y="406"/>
                  </a:lnTo>
                  <a:lnTo>
                    <a:pt x="469" y="406"/>
                  </a:lnTo>
                  <a:lnTo>
                    <a:pt x="156" y="406"/>
                  </a:lnTo>
                  <a:lnTo>
                    <a:pt x="149" y="408"/>
                  </a:lnTo>
                  <a:lnTo>
                    <a:pt x="144" y="410"/>
                  </a:lnTo>
                  <a:lnTo>
                    <a:pt x="139" y="413"/>
                  </a:lnTo>
                  <a:lnTo>
                    <a:pt x="136" y="418"/>
                  </a:lnTo>
                  <a:lnTo>
                    <a:pt x="133" y="423"/>
                  </a:lnTo>
                  <a:lnTo>
                    <a:pt x="133" y="430"/>
                  </a:lnTo>
                  <a:lnTo>
                    <a:pt x="133" y="566"/>
                  </a:lnTo>
                  <a:lnTo>
                    <a:pt x="133" y="572"/>
                  </a:lnTo>
                  <a:lnTo>
                    <a:pt x="134" y="577"/>
                  </a:lnTo>
                  <a:lnTo>
                    <a:pt x="138" y="582"/>
                  </a:lnTo>
                  <a:lnTo>
                    <a:pt x="143" y="585"/>
                  </a:lnTo>
                  <a:lnTo>
                    <a:pt x="148" y="589"/>
                  </a:lnTo>
                  <a:lnTo>
                    <a:pt x="156" y="589"/>
                  </a:lnTo>
                  <a:lnTo>
                    <a:pt x="519" y="589"/>
                  </a:lnTo>
                  <a:lnTo>
                    <a:pt x="522" y="590"/>
                  </a:lnTo>
                  <a:lnTo>
                    <a:pt x="527" y="592"/>
                  </a:lnTo>
                  <a:lnTo>
                    <a:pt x="529" y="595"/>
                  </a:lnTo>
                  <a:lnTo>
                    <a:pt x="531" y="600"/>
                  </a:lnTo>
                  <a:lnTo>
                    <a:pt x="531" y="693"/>
                  </a:lnTo>
                  <a:lnTo>
                    <a:pt x="529" y="698"/>
                  </a:lnTo>
                  <a:lnTo>
                    <a:pt x="527" y="702"/>
                  </a:lnTo>
                  <a:lnTo>
                    <a:pt x="522" y="703"/>
                  </a:lnTo>
                  <a:lnTo>
                    <a:pt x="519" y="705"/>
                  </a:lnTo>
                  <a:lnTo>
                    <a:pt x="12" y="705"/>
                  </a:lnTo>
                  <a:lnTo>
                    <a:pt x="7" y="703"/>
                  </a:lnTo>
                  <a:lnTo>
                    <a:pt x="3" y="702"/>
                  </a:lnTo>
                  <a:lnTo>
                    <a:pt x="0" y="698"/>
                  </a:lnTo>
                  <a:lnTo>
                    <a:pt x="0" y="693"/>
                  </a:lnTo>
                  <a:lnTo>
                    <a:pt x="0" y="8"/>
                  </a:lnTo>
                  <a:lnTo>
                    <a:pt x="0" y="5"/>
                  </a:lnTo>
                  <a:lnTo>
                    <a:pt x="3" y="2"/>
                  </a:lnTo>
                  <a:lnTo>
                    <a:pt x="5" y="0"/>
                  </a:lnTo>
                  <a:lnTo>
                    <a:pt x="8" y="0"/>
                  </a:lnTo>
                  <a:close/>
                </a:path>
              </a:pathLst>
            </a:custGeom>
            <a:solidFill>
              <a:srgbClr val="72B1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0" name="Freeform 10">
              <a:extLst>
                <a:ext uri="{FF2B5EF4-FFF2-40B4-BE49-F238E27FC236}">
                  <a16:creationId xmlns:a16="http://schemas.microsoft.com/office/drawing/2014/main" id="{B9700081-7F05-41AC-AAC8-408BD6BE5414}"/>
                </a:ext>
              </a:extLst>
            </p:cNvPr>
            <p:cNvSpPr>
              <a:spLocks/>
            </p:cNvSpPr>
            <p:nvPr userDrawn="1"/>
          </p:nvSpPr>
          <p:spPr bwMode="auto">
            <a:xfrm>
              <a:off x="4822826" y="2020888"/>
              <a:ext cx="493713" cy="558800"/>
            </a:xfrm>
            <a:custGeom>
              <a:avLst/>
              <a:gdLst>
                <a:gd name="T0" fmla="*/ 10 w 624"/>
                <a:gd name="T1" fmla="*/ 0 h 705"/>
                <a:gd name="T2" fmla="*/ 123 w 624"/>
                <a:gd name="T3" fmla="*/ 0 h 705"/>
                <a:gd name="T4" fmla="*/ 128 w 624"/>
                <a:gd name="T5" fmla="*/ 0 h 705"/>
                <a:gd name="T6" fmla="*/ 131 w 624"/>
                <a:gd name="T7" fmla="*/ 3 h 705"/>
                <a:gd name="T8" fmla="*/ 461 w 624"/>
                <a:gd name="T9" fmla="*/ 438 h 705"/>
                <a:gd name="T10" fmla="*/ 466 w 624"/>
                <a:gd name="T11" fmla="*/ 443 h 705"/>
                <a:gd name="T12" fmla="*/ 471 w 624"/>
                <a:gd name="T13" fmla="*/ 445 h 705"/>
                <a:gd name="T14" fmla="*/ 476 w 624"/>
                <a:gd name="T15" fmla="*/ 446 h 705"/>
                <a:gd name="T16" fmla="*/ 481 w 624"/>
                <a:gd name="T17" fmla="*/ 446 h 705"/>
                <a:gd name="T18" fmla="*/ 483 w 624"/>
                <a:gd name="T19" fmla="*/ 445 h 705"/>
                <a:gd name="T20" fmla="*/ 486 w 624"/>
                <a:gd name="T21" fmla="*/ 443 h 705"/>
                <a:gd name="T22" fmla="*/ 488 w 624"/>
                <a:gd name="T23" fmla="*/ 441 h 705"/>
                <a:gd name="T24" fmla="*/ 491 w 624"/>
                <a:gd name="T25" fmla="*/ 438 h 705"/>
                <a:gd name="T26" fmla="*/ 493 w 624"/>
                <a:gd name="T27" fmla="*/ 433 h 705"/>
                <a:gd name="T28" fmla="*/ 493 w 624"/>
                <a:gd name="T29" fmla="*/ 428 h 705"/>
                <a:gd name="T30" fmla="*/ 493 w 624"/>
                <a:gd name="T31" fmla="*/ 8 h 705"/>
                <a:gd name="T32" fmla="*/ 493 w 624"/>
                <a:gd name="T33" fmla="*/ 5 h 705"/>
                <a:gd name="T34" fmla="*/ 496 w 624"/>
                <a:gd name="T35" fmla="*/ 2 h 705"/>
                <a:gd name="T36" fmla="*/ 498 w 624"/>
                <a:gd name="T37" fmla="*/ 0 h 705"/>
                <a:gd name="T38" fmla="*/ 501 w 624"/>
                <a:gd name="T39" fmla="*/ 0 h 705"/>
                <a:gd name="T40" fmla="*/ 616 w 624"/>
                <a:gd name="T41" fmla="*/ 0 h 705"/>
                <a:gd name="T42" fmla="*/ 619 w 624"/>
                <a:gd name="T43" fmla="*/ 0 h 705"/>
                <a:gd name="T44" fmla="*/ 621 w 624"/>
                <a:gd name="T45" fmla="*/ 2 h 705"/>
                <a:gd name="T46" fmla="*/ 624 w 624"/>
                <a:gd name="T47" fmla="*/ 5 h 705"/>
                <a:gd name="T48" fmla="*/ 624 w 624"/>
                <a:gd name="T49" fmla="*/ 8 h 705"/>
                <a:gd name="T50" fmla="*/ 624 w 624"/>
                <a:gd name="T51" fmla="*/ 693 h 705"/>
                <a:gd name="T52" fmla="*/ 624 w 624"/>
                <a:gd name="T53" fmla="*/ 698 h 705"/>
                <a:gd name="T54" fmla="*/ 621 w 624"/>
                <a:gd name="T55" fmla="*/ 702 h 705"/>
                <a:gd name="T56" fmla="*/ 617 w 624"/>
                <a:gd name="T57" fmla="*/ 703 h 705"/>
                <a:gd name="T58" fmla="*/ 612 w 624"/>
                <a:gd name="T59" fmla="*/ 705 h 705"/>
                <a:gd name="T60" fmla="*/ 513 w 624"/>
                <a:gd name="T61" fmla="*/ 705 h 705"/>
                <a:gd name="T62" fmla="*/ 509 w 624"/>
                <a:gd name="T63" fmla="*/ 703 h 705"/>
                <a:gd name="T64" fmla="*/ 506 w 624"/>
                <a:gd name="T65" fmla="*/ 703 h 705"/>
                <a:gd name="T66" fmla="*/ 504 w 624"/>
                <a:gd name="T67" fmla="*/ 700 h 705"/>
                <a:gd name="T68" fmla="*/ 163 w 624"/>
                <a:gd name="T69" fmla="*/ 252 h 705"/>
                <a:gd name="T70" fmla="*/ 158 w 624"/>
                <a:gd name="T71" fmla="*/ 247 h 705"/>
                <a:gd name="T72" fmla="*/ 153 w 624"/>
                <a:gd name="T73" fmla="*/ 244 h 705"/>
                <a:gd name="T74" fmla="*/ 148 w 624"/>
                <a:gd name="T75" fmla="*/ 244 h 705"/>
                <a:gd name="T76" fmla="*/ 143 w 624"/>
                <a:gd name="T77" fmla="*/ 244 h 705"/>
                <a:gd name="T78" fmla="*/ 141 w 624"/>
                <a:gd name="T79" fmla="*/ 244 h 705"/>
                <a:gd name="T80" fmla="*/ 138 w 624"/>
                <a:gd name="T81" fmla="*/ 246 h 705"/>
                <a:gd name="T82" fmla="*/ 136 w 624"/>
                <a:gd name="T83" fmla="*/ 249 h 705"/>
                <a:gd name="T84" fmla="*/ 133 w 624"/>
                <a:gd name="T85" fmla="*/ 252 h 705"/>
                <a:gd name="T86" fmla="*/ 133 w 624"/>
                <a:gd name="T87" fmla="*/ 255 h 705"/>
                <a:gd name="T88" fmla="*/ 131 w 624"/>
                <a:gd name="T89" fmla="*/ 262 h 705"/>
                <a:gd name="T90" fmla="*/ 131 w 624"/>
                <a:gd name="T91" fmla="*/ 693 h 705"/>
                <a:gd name="T92" fmla="*/ 131 w 624"/>
                <a:gd name="T93" fmla="*/ 698 h 705"/>
                <a:gd name="T94" fmla="*/ 128 w 624"/>
                <a:gd name="T95" fmla="*/ 702 h 705"/>
                <a:gd name="T96" fmla="*/ 125 w 624"/>
                <a:gd name="T97" fmla="*/ 703 h 705"/>
                <a:gd name="T98" fmla="*/ 120 w 624"/>
                <a:gd name="T99" fmla="*/ 705 h 705"/>
                <a:gd name="T100" fmla="*/ 12 w 624"/>
                <a:gd name="T101" fmla="*/ 705 h 705"/>
                <a:gd name="T102" fmla="*/ 7 w 624"/>
                <a:gd name="T103" fmla="*/ 703 h 705"/>
                <a:gd name="T104" fmla="*/ 4 w 624"/>
                <a:gd name="T105" fmla="*/ 702 h 705"/>
                <a:gd name="T106" fmla="*/ 2 w 624"/>
                <a:gd name="T107" fmla="*/ 698 h 705"/>
                <a:gd name="T108" fmla="*/ 0 w 624"/>
                <a:gd name="T109" fmla="*/ 693 h 705"/>
                <a:gd name="T110" fmla="*/ 0 w 624"/>
                <a:gd name="T111" fmla="*/ 8 h 705"/>
                <a:gd name="T112" fmla="*/ 0 w 624"/>
                <a:gd name="T113" fmla="*/ 5 h 705"/>
                <a:gd name="T114" fmla="*/ 4 w 624"/>
                <a:gd name="T115" fmla="*/ 2 h 705"/>
                <a:gd name="T116" fmla="*/ 5 w 624"/>
                <a:gd name="T117" fmla="*/ 0 h 705"/>
                <a:gd name="T118" fmla="*/ 10 w 624"/>
                <a:gd name="T119"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4" h="705">
                  <a:moveTo>
                    <a:pt x="10" y="0"/>
                  </a:moveTo>
                  <a:lnTo>
                    <a:pt x="123" y="0"/>
                  </a:lnTo>
                  <a:lnTo>
                    <a:pt x="128" y="0"/>
                  </a:lnTo>
                  <a:lnTo>
                    <a:pt x="131" y="3"/>
                  </a:lnTo>
                  <a:lnTo>
                    <a:pt x="461" y="438"/>
                  </a:lnTo>
                  <a:lnTo>
                    <a:pt x="466" y="443"/>
                  </a:lnTo>
                  <a:lnTo>
                    <a:pt x="471" y="445"/>
                  </a:lnTo>
                  <a:lnTo>
                    <a:pt x="476" y="446"/>
                  </a:lnTo>
                  <a:lnTo>
                    <a:pt x="481" y="446"/>
                  </a:lnTo>
                  <a:lnTo>
                    <a:pt x="483" y="445"/>
                  </a:lnTo>
                  <a:lnTo>
                    <a:pt x="486" y="443"/>
                  </a:lnTo>
                  <a:lnTo>
                    <a:pt x="488" y="441"/>
                  </a:lnTo>
                  <a:lnTo>
                    <a:pt x="491" y="438"/>
                  </a:lnTo>
                  <a:lnTo>
                    <a:pt x="493" y="433"/>
                  </a:lnTo>
                  <a:lnTo>
                    <a:pt x="493" y="428"/>
                  </a:lnTo>
                  <a:lnTo>
                    <a:pt x="493" y="8"/>
                  </a:lnTo>
                  <a:lnTo>
                    <a:pt x="493" y="5"/>
                  </a:lnTo>
                  <a:lnTo>
                    <a:pt x="496" y="2"/>
                  </a:lnTo>
                  <a:lnTo>
                    <a:pt x="498" y="0"/>
                  </a:lnTo>
                  <a:lnTo>
                    <a:pt x="501" y="0"/>
                  </a:lnTo>
                  <a:lnTo>
                    <a:pt x="616" y="0"/>
                  </a:lnTo>
                  <a:lnTo>
                    <a:pt x="619" y="0"/>
                  </a:lnTo>
                  <a:lnTo>
                    <a:pt x="621" y="2"/>
                  </a:lnTo>
                  <a:lnTo>
                    <a:pt x="624" y="5"/>
                  </a:lnTo>
                  <a:lnTo>
                    <a:pt x="624" y="8"/>
                  </a:lnTo>
                  <a:lnTo>
                    <a:pt x="624" y="693"/>
                  </a:lnTo>
                  <a:lnTo>
                    <a:pt x="624" y="698"/>
                  </a:lnTo>
                  <a:lnTo>
                    <a:pt x="621" y="702"/>
                  </a:lnTo>
                  <a:lnTo>
                    <a:pt x="617" y="703"/>
                  </a:lnTo>
                  <a:lnTo>
                    <a:pt x="612" y="705"/>
                  </a:lnTo>
                  <a:lnTo>
                    <a:pt x="513" y="705"/>
                  </a:lnTo>
                  <a:lnTo>
                    <a:pt x="509" y="703"/>
                  </a:lnTo>
                  <a:lnTo>
                    <a:pt x="506" y="703"/>
                  </a:lnTo>
                  <a:lnTo>
                    <a:pt x="504" y="700"/>
                  </a:lnTo>
                  <a:lnTo>
                    <a:pt x="163" y="252"/>
                  </a:lnTo>
                  <a:lnTo>
                    <a:pt x="158" y="247"/>
                  </a:lnTo>
                  <a:lnTo>
                    <a:pt x="153" y="244"/>
                  </a:lnTo>
                  <a:lnTo>
                    <a:pt x="148" y="244"/>
                  </a:lnTo>
                  <a:lnTo>
                    <a:pt x="143" y="244"/>
                  </a:lnTo>
                  <a:lnTo>
                    <a:pt x="141" y="244"/>
                  </a:lnTo>
                  <a:lnTo>
                    <a:pt x="138" y="246"/>
                  </a:lnTo>
                  <a:lnTo>
                    <a:pt x="136" y="249"/>
                  </a:lnTo>
                  <a:lnTo>
                    <a:pt x="133" y="252"/>
                  </a:lnTo>
                  <a:lnTo>
                    <a:pt x="133" y="255"/>
                  </a:lnTo>
                  <a:lnTo>
                    <a:pt x="131" y="262"/>
                  </a:lnTo>
                  <a:lnTo>
                    <a:pt x="131" y="693"/>
                  </a:lnTo>
                  <a:lnTo>
                    <a:pt x="131" y="698"/>
                  </a:lnTo>
                  <a:lnTo>
                    <a:pt x="128" y="702"/>
                  </a:lnTo>
                  <a:lnTo>
                    <a:pt x="125" y="703"/>
                  </a:lnTo>
                  <a:lnTo>
                    <a:pt x="120" y="705"/>
                  </a:lnTo>
                  <a:lnTo>
                    <a:pt x="12" y="705"/>
                  </a:lnTo>
                  <a:lnTo>
                    <a:pt x="7" y="703"/>
                  </a:lnTo>
                  <a:lnTo>
                    <a:pt x="4" y="702"/>
                  </a:lnTo>
                  <a:lnTo>
                    <a:pt x="2" y="698"/>
                  </a:lnTo>
                  <a:lnTo>
                    <a:pt x="0" y="693"/>
                  </a:lnTo>
                  <a:lnTo>
                    <a:pt x="0" y="8"/>
                  </a:lnTo>
                  <a:lnTo>
                    <a:pt x="0" y="5"/>
                  </a:lnTo>
                  <a:lnTo>
                    <a:pt x="4" y="2"/>
                  </a:lnTo>
                  <a:lnTo>
                    <a:pt x="5" y="0"/>
                  </a:lnTo>
                  <a:lnTo>
                    <a:pt x="10" y="0"/>
                  </a:lnTo>
                  <a:close/>
                </a:path>
              </a:pathLst>
            </a:custGeom>
            <a:solidFill>
              <a:srgbClr val="72B1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11">
              <a:extLst>
                <a:ext uri="{FF2B5EF4-FFF2-40B4-BE49-F238E27FC236}">
                  <a16:creationId xmlns:a16="http://schemas.microsoft.com/office/drawing/2014/main" id="{9A6B0E93-8884-403A-9A24-E8C17C3EC116}"/>
                </a:ext>
              </a:extLst>
            </p:cNvPr>
            <p:cNvSpPr>
              <a:spLocks/>
            </p:cNvSpPr>
            <p:nvPr userDrawn="1"/>
          </p:nvSpPr>
          <p:spPr bwMode="auto">
            <a:xfrm>
              <a:off x="5437188" y="2020888"/>
              <a:ext cx="460375" cy="558800"/>
            </a:xfrm>
            <a:custGeom>
              <a:avLst/>
              <a:gdLst>
                <a:gd name="T0" fmla="*/ 10 w 580"/>
                <a:gd name="T1" fmla="*/ 0 h 705"/>
                <a:gd name="T2" fmla="*/ 570 w 580"/>
                <a:gd name="T3" fmla="*/ 0 h 705"/>
                <a:gd name="T4" fmla="*/ 575 w 580"/>
                <a:gd name="T5" fmla="*/ 0 h 705"/>
                <a:gd name="T6" fmla="*/ 577 w 580"/>
                <a:gd name="T7" fmla="*/ 2 h 705"/>
                <a:gd name="T8" fmla="*/ 580 w 580"/>
                <a:gd name="T9" fmla="*/ 5 h 705"/>
                <a:gd name="T10" fmla="*/ 580 w 580"/>
                <a:gd name="T11" fmla="*/ 8 h 705"/>
                <a:gd name="T12" fmla="*/ 580 w 580"/>
                <a:gd name="T13" fmla="*/ 111 h 705"/>
                <a:gd name="T14" fmla="*/ 580 w 580"/>
                <a:gd name="T15" fmla="*/ 115 h 705"/>
                <a:gd name="T16" fmla="*/ 577 w 580"/>
                <a:gd name="T17" fmla="*/ 118 h 705"/>
                <a:gd name="T18" fmla="*/ 575 w 580"/>
                <a:gd name="T19" fmla="*/ 120 h 705"/>
                <a:gd name="T20" fmla="*/ 570 w 580"/>
                <a:gd name="T21" fmla="*/ 120 h 705"/>
                <a:gd name="T22" fmla="*/ 379 w 580"/>
                <a:gd name="T23" fmla="*/ 120 h 705"/>
                <a:gd name="T24" fmla="*/ 374 w 580"/>
                <a:gd name="T25" fmla="*/ 121 h 705"/>
                <a:gd name="T26" fmla="*/ 370 w 580"/>
                <a:gd name="T27" fmla="*/ 123 h 705"/>
                <a:gd name="T28" fmla="*/ 365 w 580"/>
                <a:gd name="T29" fmla="*/ 126 h 705"/>
                <a:gd name="T30" fmla="*/ 361 w 580"/>
                <a:gd name="T31" fmla="*/ 131 h 705"/>
                <a:gd name="T32" fmla="*/ 358 w 580"/>
                <a:gd name="T33" fmla="*/ 136 h 705"/>
                <a:gd name="T34" fmla="*/ 356 w 580"/>
                <a:gd name="T35" fmla="*/ 143 h 705"/>
                <a:gd name="T36" fmla="*/ 356 w 580"/>
                <a:gd name="T37" fmla="*/ 693 h 705"/>
                <a:gd name="T38" fmla="*/ 356 w 580"/>
                <a:gd name="T39" fmla="*/ 698 h 705"/>
                <a:gd name="T40" fmla="*/ 353 w 580"/>
                <a:gd name="T41" fmla="*/ 702 h 705"/>
                <a:gd name="T42" fmla="*/ 350 w 580"/>
                <a:gd name="T43" fmla="*/ 703 h 705"/>
                <a:gd name="T44" fmla="*/ 345 w 580"/>
                <a:gd name="T45" fmla="*/ 705 h 705"/>
                <a:gd name="T46" fmla="*/ 235 w 580"/>
                <a:gd name="T47" fmla="*/ 705 h 705"/>
                <a:gd name="T48" fmla="*/ 230 w 580"/>
                <a:gd name="T49" fmla="*/ 703 h 705"/>
                <a:gd name="T50" fmla="*/ 227 w 580"/>
                <a:gd name="T51" fmla="*/ 702 h 705"/>
                <a:gd name="T52" fmla="*/ 225 w 580"/>
                <a:gd name="T53" fmla="*/ 698 h 705"/>
                <a:gd name="T54" fmla="*/ 224 w 580"/>
                <a:gd name="T55" fmla="*/ 693 h 705"/>
                <a:gd name="T56" fmla="*/ 224 w 580"/>
                <a:gd name="T57" fmla="*/ 143 h 705"/>
                <a:gd name="T58" fmla="*/ 224 w 580"/>
                <a:gd name="T59" fmla="*/ 138 h 705"/>
                <a:gd name="T60" fmla="*/ 220 w 580"/>
                <a:gd name="T61" fmla="*/ 133 h 705"/>
                <a:gd name="T62" fmla="*/ 217 w 580"/>
                <a:gd name="T63" fmla="*/ 128 h 705"/>
                <a:gd name="T64" fmla="*/ 214 w 580"/>
                <a:gd name="T65" fmla="*/ 123 h 705"/>
                <a:gd name="T66" fmla="*/ 207 w 580"/>
                <a:gd name="T67" fmla="*/ 121 h 705"/>
                <a:gd name="T68" fmla="*/ 200 w 580"/>
                <a:gd name="T69" fmla="*/ 120 h 705"/>
                <a:gd name="T70" fmla="*/ 10 w 580"/>
                <a:gd name="T71" fmla="*/ 120 h 705"/>
                <a:gd name="T72" fmla="*/ 6 w 580"/>
                <a:gd name="T73" fmla="*/ 120 h 705"/>
                <a:gd name="T74" fmla="*/ 3 w 580"/>
                <a:gd name="T75" fmla="*/ 118 h 705"/>
                <a:gd name="T76" fmla="*/ 1 w 580"/>
                <a:gd name="T77" fmla="*/ 115 h 705"/>
                <a:gd name="T78" fmla="*/ 0 w 580"/>
                <a:gd name="T79" fmla="*/ 111 h 705"/>
                <a:gd name="T80" fmla="*/ 0 w 580"/>
                <a:gd name="T81" fmla="*/ 8 h 705"/>
                <a:gd name="T82" fmla="*/ 1 w 580"/>
                <a:gd name="T83" fmla="*/ 5 h 705"/>
                <a:gd name="T84" fmla="*/ 3 w 580"/>
                <a:gd name="T85" fmla="*/ 2 h 705"/>
                <a:gd name="T86" fmla="*/ 6 w 580"/>
                <a:gd name="T87" fmla="*/ 0 h 705"/>
                <a:gd name="T88" fmla="*/ 10 w 580"/>
                <a:gd name="T89"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0" h="705">
                  <a:moveTo>
                    <a:pt x="10" y="0"/>
                  </a:moveTo>
                  <a:lnTo>
                    <a:pt x="570" y="0"/>
                  </a:lnTo>
                  <a:lnTo>
                    <a:pt x="575" y="0"/>
                  </a:lnTo>
                  <a:lnTo>
                    <a:pt x="577" y="2"/>
                  </a:lnTo>
                  <a:lnTo>
                    <a:pt x="580" y="5"/>
                  </a:lnTo>
                  <a:lnTo>
                    <a:pt x="580" y="8"/>
                  </a:lnTo>
                  <a:lnTo>
                    <a:pt x="580" y="111"/>
                  </a:lnTo>
                  <a:lnTo>
                    <a:pt x="580" y="115"/>
                  </a:lnTo>
                  <a:lnTo>
                    <a:pt x="577" y="118"/>
                  </a:lnTo>
                  <a:lnTo>
                    <a:pt x="575" y="120"/>
                  </a:lnTo>
                  <a:lnTo>
                    <a:pt x="570" y="120"/>
                  </a:lnTo>
                  <a:lnTo>
                    <a:pt x="379" y="120"/>
                  </a:lnTo>
                  <a:lnTo>
                    <a:pt x="374" y="121"/>
                  </a:lnTo>
                  <a:lnTo>
                    <a:pt x="370" y="123"/>
                  </a:lnTo>
                  <a:lnTo>
                    <a:pt x="365" y="126"/>
                  </a:lnTo>
                  <a:lnTo>
                    <a:pt x="361" y="131"/>
                  </a:lnTo>
                  <a:lnTo>
                    <a:pt x="358" y="136"/>
                  </a:lnTo>
                  <a:lnTo>
                    <a:pt x="356" y="143"/>
                  </a:lnTo>
                  <a:lnTo>
                    <a:pt x="356" y="693"/>
                  </a:lnTo>
                  <a:lnTo>
                    <a:pt x="356" y="698"/>
                  </a:lnTo>
                  <a:lnTo>
                    <a:pt x="353" y="702"/>
                  </a:lnTo>
                  <a:lnTo>
                    <a:pt x="350" y="703"/>
                  </a:lnTo>
                  <a:lnTo>
                    <a:pt x="345" y="705"/>
                  </a:lnTo>
                  <a:lnTo>
                    <a:pt x="235" y="705"/>
                  </a:lnTo>
                  <a:lnTo>
                    <a:pt x="230" y="703"/>
                  </a:lnTo>
                  <a:lnTo>
                    <a:pt x="227" y="702"/>
                  </a:lnTo>
                  <a:lnTo>
                    <a:pt x="225" y="698"/>
                  </a:lnTo>
                  <a:lnTo>
                    <a:pt x="224" y="693"/>
                  </a:lnTo>
                  <a:lnTo>
                    <a:pt x="224" y="143"/>
                  </a:lnTo>
                  <a:lnTo>
                    <a:pt x="224" y="138"/>
                  </a:lnTo>
                  <a:lnTo>
                    <a:pt x="220" y="133"/>
                  </a:lnTo>
                  <a:lnTo>
                    <a:pt x="217" y="128"/>
                  </a:lnTo>
                  <a:lnTo>
                    <a:pt x="214" y="123"/>
                  </a:lnTo>
                  <a:lnTo>
                    <a:pt x="207" y="121"/>
                  </a:lnTo>
                  <a:lnTo>
                    <a:pt x="200" y="120"/>
                  </a:lnTo>
                  <a:lnTo>
                    <a:pt x="10" y="120"/>
                  </a:lnTo>
                  <a:lnTo>
                    <a:pt x="6" y="120"/>
                  </a:lnTo>
                  <a:lnTo>
                    <a:pt x="3" y="118"/>
                  </a:lnTo>
                  <a:lnTo>
                    <a:pt x="1" y="115"/>
                  </a:lnTo>
                  <a:lnTo>
                    <a:pt x="0" y="111"/>
                  </a:lnTo>
                  <a:lnTo>
                    <a:pt x="0" y="8"/>
                  </a:lnTo>
                  <a:lnTo>
                    <a:pt x="1" y="5"/>
                  </a:lnTo>
                  <a:lnTo>
                    <a:pt x="3" y="2"/>
                  </a:lnTo>
                  <a:lnTo>
                    <a:pt x="6" y="0"/>
                  </a:lnTo>
                  <a:lnTo>
                    <a:pt x="10" y="0"/>
                  </a:lnTo>
                  <a:close/>
                </a:path>
              </a:pathLst>
            </a:custGeom>
            <a:solidFill>
              <a:srgbClr val="72B1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12">
              <a:extLst>
                <a:ext uri="{FF2B5EF4-FFF2-40B4-BE49-F238E27FC236}">
                  <a16:creationId xmlns:a16="http://schemas.microsoft.com/office/drawing/2014/main" id="{A8994506-D3E4-42AD-904B-318069E45150}"/>
                </a:ext>
              </a:extLst>
            </p:cNvPr>
            <p:cNvSpPr>
              <a:spLocks/>
            </p:cNvSpPr>
            <p:nvPr userDrawn="1"/>
          </p:nvSpPr>
          <p:spPr bwMode="auto">
            <a:xfrm>
              <a:off x="6024563" y="2184401"/>
              <a:ext cx="104775" cy="395288"/>
            </a:xfrm>
            <a:custGeom>
              <a:avLst/>
              <a:gdLst>
                <a:gd name="T0" fmla="*/ 12 w 133"/>
                <a:gd name="T1" fmla="*/ 0 h 498"/>
                <a:gd name="T2" fmla="*/ 121 w 133"/>
                <a:gd name="T3" fmla="*/ 0 h 498"/>
                <a:gd name="T4" fmla="*/ 126 w 133"/>
                <a:gd name="T5" fmla="*/ 2 h 498"/>
                <a:gd name="T6" fmla="*/ 130 w 133"/>
                <a:gd name="T7" fmla="*/ 5 h 498"/>
                <a:gd name="T8" fmla="*/ 133 w 133"/>
                <a:gd name="T9" fmla="*/ 9 h 498"/>
                <a:gd name="T10" fmla="*/ 133 w 133"/>
                <a:gd name="T11" fmla="*/ 14 h 498"/>
                <a:gd name="T12" fmla="*/ 133 w 133"/>
                <a:gd name="T13" fmla="*/ 486 h 498"/>
                <a:gd name="T14" fmla="*/ 133 w 133"/>
                <a:gd name="T15" fmla="*/ 491 h 498"/>
                <a:gd name="T16" fmla="*/ 130 w 133"/>
                <a:gd name="T17" fmla="*/ 495 h 498"/>
                <a:gd name="T18" fmla="*/ 126 w 133"/>
                <a:gd name="T19" fmla="*/ 496 h 498"/>
                <a:gd name="T20" fmla="*/ 121 w 133"/>
                <a:gd name="T21" fmla="*/ 498 h 498"/>
                <a:gd name="T22" fmla="*/ 12 w 133"/>
                <a:gd name="T23" fmla="*/ 498 h 498"/>
                <a:gd name="T24" fmla="*/ 7 w 133"/>
                <a:gd name="T25" fmla="*/ 496 h 498"/>
                <a:gd name="T26" fmla="*/ 4 w 133"/>
                <a:gd name="T27" fmla="*/ 495 h 498"/>
                <a:gd name="T28" fmla="*/ 0 w 133"/>
                <a:gd name="T29" fmla="*/ 491 h 498"/>
                <a:gd name="T30" fmla="*/ 0 w 133"/>
                <a:gd name="T31" fmla="*/ 486 h 498"/>
                <a:gd name="T32" fmla="*/ 0 w 133"/>
                <a:gd name="T33" fmla="*/ 14 h 498"/>
                <a:gd name="T34" fmla="*/ 0 w 133"/>
                <a:gd name="T35" fmla="*/ 9 h 498"/>
                <a:gd name="T36" fmla="*/ 4 w 133"/>
                <a:gd name="T37" fmla="*/ 5 h 498"/>
                <a:gd name="T38" fmla="*/ 7 w 133"/>
                <a:gd name="T39" fmla="*/ 2 h 498"/>
                <a:gd name="T40" fmla="*/ 12 w 133"/>
                <a:gd name="T41"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498">
                  <a:moveTo>
                    <a:pt x="12" y="0"/>
                  </a:moveTo>
                  <a:lnTo>
                    <a:pt x="121" y="0"/>
                  </a:lnTo>
                  <a:lnTo>
                    <a:pt x="126" y="2"/>
                  </a:lnTo>
                  <a:lnTo>
                    <a:pt x="130" y="5"/>
                  </a:lnTo>
                  <a:lnTo>
                    <a:pt x="133" y="9"/>
                  </a:lnTo>
                  <a:lnTo>
                    <a:pt x="133" y="14"/>
                  </a:lnTo>
                  <a:lnTo>
                    <a:pt x="133" y="486"/>
                  </a:lnTo>
                  <a:lnTo>
                    <a:pt x="133" y="491"/>
                  </a:lnTo>
                  <a:lnTo>
                    <a:pt x="130" y="495"/>
                  </a:lnTo>
                  <a:lnTo>
                    <a:pt x="126" y="496"/>
                  </a:lnTo>
                  <a:lnTo>
                    <a:pt x="121" y="498"/>
                  </a:lnTo>
                  <a:lnTo>
                    <a:pt x="12" y="498"/>
                  </a:lnTo>
                  <a:lnTo>
                    <a:pt x="7" y="496"/>
                  </a:lnTo>
                  <a:lnTo>
                    <a:pt x="4" y="495"/>
                  </a:lnTo>
                  <a:lnTo>
                    <a:pt x="0" y="491"/>
                  </a:lnTo>
                  <a:lnTo>
                    <a:pt x="0" y="486"/>
                  </a:lnTo>
                  <a:lnTo>
                    <a:pt x="0" y="14"/>
                  </a:lnTo>
                  <a:lnTo>
                    <a:pt x="0" y="9"/>
                  </a:lnTo>
                  <a:lnTo>
                    <a:pt x="4" y="5"/>
                  </a:lnTo>
                  <a:lnTo>
                    <a:pt x="7" y="2"/>
                  </a:lnTo>
                  <a:lnTo>
                    <a:pt x="12" y="0"/>
                  </a:lnTo>
                  <a:close/>
                </a:path>
              </a:pathLst>
            </a:custGeom>
            <a:solidFill>
              <a:srgbClr val="72B1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13">
              <a:extLst>
                <a:ext uri="{FF2B5EF4-FFF2-40B4-BE49-F238E27FC236}">
                  <a16:creationId xmlns:a16="http://schemas.microsoft.com/office/drawing/2014/main" id="{CC6C2822-B6BA-4565-8A89-1F3EE08FEB62}"/>
                </a:ext>
              </a:extLst>
            </p:cNvPr>
            <p:cNvSpPr>
              <a:spLocks noEditPoints="1"/>
            </p:cNvSpPr>
            <p:nvPr userDrawn="1"/>
          </p:nvSpPr>
          <p:spPr bwMode="auto">
            <a:xfrm>
              <a:off x="3663951" y="2017713"/>
              <a:ext cx="482600" cy="561975"/>
            </a:xfrm>
            <a:custGeom>
              <a:avLst/>
              <a:gdLst>
                <a:gd name="T0" fmla="*/ 254 w 609"/>
                <a:gd name="T1" fmla="*/ 118 h 708"/>
                <a:gd name="T2" fmla="*/ 246 w 609"/>
                <a:gd name="T3" fmla="*/ 123 h 708"/>
                <a:gd name="T4" fmla="*/ 241 w 609"/>
                <a:gd name="T5" fmla="*/ 127 h 708"/>
                <a:gd name="T6" fmla="*/ 239 w 609"/>
                <a:gd name="T7" fmla="*/ 137 h 708"/>
                <a:gd name="T8" fmla="*/ 244 w 609"/>
                <a:gd name="T9" fmla="*/ 147 h 708"/>
                <a:gd name="T10" fmla="*/ 375 w 609"/>
                <a:gd name="T11" fmla="*/ 341 h 708"/>
                <a:gd name="T12" fmla="*/ 387 w 609"/>
                <a:gd name="T13" fmla="*/ 346 h 708"/>
                <a:gd name="T14" fmla="*/ 396 w 609"/>
                <a:gd name="T15" fmla="*/ 346 h 708"/>
                <a:gd name="T16" fmla="*/ 425 w 609"/>
                <a:gd name="T17" fmla="*/ 335 h 708"/>
                <a:gd name="T18" fmla="*/ 459 w 609"/>
                <a:gd name="T19" fmla="*/ 295 h 708"/>
                <a:gd name="T20" fmla="*/ 473 w 609"/>
                <a:gd name="T21" fmla="*/ 239 h 708"/>
                <a:gd name="T22" fmla="*/ 469 w 609"/>
                <a:gd name="T23" fmla="*/ 207 h 708"/>
                <a:gd name="T24" fmla="*/ 446 w 609"/>
                <a:gd name="T25" fmla="*/ 157 h 708"/>
                <a:gd name="T26" fmla="*/ 398 w 609"/>
                <a:gd name="T27" fmla="*/ 127 h 708"/>
                <a:gd name="T28" fmla="*/ 332 w 609"/>
                <a:gd name="T29" fmla="*/ 118 h 708"/>
                <a:gd name="T30" fmla="*/ 8 w 609"/>
                <a:gd name="T31" fmla="*/ 0 h 708"/>
                <a:gd name="T32" fmla="*/ 396 w 609"/>
                <a:gd name="T33" fmla="*/ 1 h 708"/>
                <a:gd name="T34" fmla="*/ 483 w 609"/>
                <a:gd name="T35" fmla="*/ 25 h 708"/>
                <a:gd name="T36" fmla="*/ 551 w 609"/>
                <a:gd name="T37" fmla="*/ 69 h 708"/>
                <a:gd name="T38" fmla="*/ 594 w 609"/>
                <a:gd name="T39" fmla="*/ 139 h 708"/>
                <a:gd name="T40" fmla="*/ 609 w 609"/>
                <a:gd name="T41" fmla="*/ 229 h 708"/>
                <a:gd name="T42" fmla="*/ 607 w 609"/>
                <a:gd name="T43" fmla="*/ 272 h 708"/>
                <a:gd name="T44" fmla="*/ 586 w 609"/>
                <a:gd name="T45" fmla="*/ 338 h 708"/>
                <a:gd name="T46" fmla="*/ 551 w 609"/>
                <a:gd name="T47" fmla="*/ 388 h 708"/>
                <a:gd name="T48" fmla="*/ 508 w 609"/>
                <a:gd name="T49" fmla="*/ 423 h 708"/>
                <a:gd name="T50" fmla="*/ 463 w 609"/>
                <a:gd name="T51" fmla="*/ 444 h 708"/>
                <a:gd name="T52" fmla="*/ 607 w 609"/>
                <a:gd name="T53" fmla="*/ 690 h 708"/>
                <a:gd name="T54" fmla="*/ 609 w 609"/>
                <a:gd name="T55" fmla="*/ 696 h 708"/>
                <a:gd name="T56" fmla="*/ 607 w 609"/>
                <a:gd name="T57" fmla="*/ 701 h 708"/>
                <a:gd name="T58" fmla="*/ 604 w 609"/>
                <a:gd name="T59" fmla="*/ 706 h 708"/>
                <a:gd name="T60" fmla="*/ 597 w 609"/>
                <a:gd name="T61" fmla="*/ 708 h 708"/>
                <a:gd name="T62" fmla="*/ 466 w 609"/>
                <a:gd name="T63" fmla="*/ 708 h 708"/>
                <a:gd name="T64" fmla="*/ 459 w 609"/>
                <a:gd name="T65" fmla="*/ 703 h 708"/>
                <a:gd name="T66" fmla="*/ 310 w 609"/>
                <a:gd name="T67" fmla="*/ 481 h 708"/>
                <a:gd name="T68" fmla="*/ 299 w 609"/>
                <a:gd name="T69" fmla="*/ 474 h 708"/>
                <a:gd name="T70" fmla="*/ 290 w 609"/>
                <a:gd name="T71" fmla="*/ 472 h 708"/>
                <a:gd name="T72" fmla="*/ 179 w 609"/>
                <a:gd name="T73" fmla="*/ 472 h 708"/>
                <a:gd name="T74" fmla="*/ 168 w 609"/>
                <a:gd name="T75" fmla="*/ 476 h 708"/>
                <a:gd name="T76" fmla="*/ 159 w 609"/>
                <a:gd name="T77" fmla="*/ 484 h 708"/>
                <a:gd name="T78" fmla="*/ 156 w 609"/>
                <a:gd name="T79" fmla="*/ 496 h 708"/>
                <a:gd name="T80" fmla="*/ 156 w 609"/>
                <a:gd name="T81" fmla="*/ 701 h 708"/>
                <a:gd name="T82" fmla="*/ 149 w 609"/>
                <a:gd name="T83" fmla="*/ 706 h 708"/>
                <a:gd name="T84" fmla="*/ 35 w 609"/>
                <a:gd name="T85" fmla="*/ 708 h 708"/>
                <a:gd name="T86" fmla="*/ 27 w 609"/>
                <a:gd name="T87" fmla="*/ 705 h 708"/>
                <a:gd name="T88" fmla="*/ 23 w 609"/>
                <a:gd name="T89" fmla="*/ 696 h 708"/>
                <a:gd name="T90" fmla="*/ 194 w 609"/>
                <a:gd name="T91" fmla="*/ 358 h 708"/>
                <a:gd name="T92" fmla="*/ 206 w 609"/>
                <a:gd name="T93" fmla="*/ 356 h 708"/>
                <a:gd name="T94" fmla="*/ 214 w 609"/>
                <a:gd name="T95" fmla="*/ 353 h 708"/>
                <a:gd name="T96" fmla="*/ 219 w 609"/>
                <a:gd name="T97" fmla="*/ 343 h 708"/>
                <a:gd name="T98" fmla="*/ 0 w 609"/>
                <a:gd name="T99" fmla="*/ 10 h 708"/>
                <a:gd name="T100" fmla="*/ 0 w 609"/>
                <a:gd name="T101" fmla="*/ 5 h 708"/>
                <a:gd name="T102" fmla="*/ 3 w 609"/>
                <a:gd name="T103" fmla="*/ 1 h 708"/>
                <a:gd name="T104" fmla="*/ 8 w 609"/>
                <a:gd name="T105"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9" h="708">
                  <a:moveTo>
                    <a:pt x="259" y="118"/>
                  </a:moveTo>
                  <a:lnTo>
                    <a:pt x="254" y="118"/>
                  </a:lnTo>
                  <a:lnTo>
                    <a:pt x="249" y="119"/>
                  </a:lnTo>
                  <a:lnTo>
                    <a:pt x="246" y="123"/>
                  </a:lnTo>
                  <a:lnTo>
                    <a:pt x="242" y="124"/>
                  </a:lnTo>
                  <a:lnTo>
                    <a:pt x="241" y="127"/>
                  </a:lnTo>
                  <a:lnTo>
                    <a:pt x="239" y="132"/>
                  </a:lnTo>
                  <a:lnTo>
                    <a:pt x="239" y="137"/>
                  </a:lnTo>
                  <a:lnTo>
                    <a:pt x="241" y="142"/>
                  </a:lnTo>
                  <a:lnTo>
                    <a:pt x="244" y="147"/>
                  </a:lnTo>
                  <a:lnTo>
                    <a:pt x="370" y="336"/>
                  </a:lnTo>
                  <a:lnTo>
                    <a:pt x="375" y="341"/>
                  </a:lnTo>
                  <a:lnTo>
                    <a:pt x="380" y="345"/>
                  </a:lnTo>
                  <a:lnTo>
                    <a:pt x="387" y="346"/>
                  </a:lnTo>
                  <a:lnTo>
                    <a:pt x="391" y="348"/>
                  </a:lnTo>
                  <a:lnTo>
                    <a:pt x="396" y="346"/>
                  </a:lnTo>
                  <a:lnTo>
                    <a:pt x="400" y="346"/>
                  </a:lnTo>
                  <a:lnTo>
                    <a:pt x="425" y="335"/>
                  </a:lnTo>
                  <a:lnTo>
                    <a:pt x="445" y="317"/>
                  </a:lnTo>
                  <a:lnTo>
                    <a:pt x="459" y="295"/>
                  </a:lnTo>
                  <a:lnTo>
                    <a:pt x="469" y="268"/>
                  </a:lnTo>
                  <a:lnTo>
                    <a:pt x="473" y="239"/>
                  </a:lnTo>
                  <a:lnTo>
                    <a:pt x="473" y="237"/>
                  </a:lnTo>
                  <a:lnTo>
                    <a:pt x="469" y="207"/>
                  </a:lnTo>
                  <a:lnTo>
                    <a:pt x="461" y="181"/>
                  </a:lnTo>
                  <a:lnTo>
                    <a:pt x="446" y="157"/>
                  </a:lnTo>
                  <a:lnTo>
                    <a:pt x="425" y="141"/>
                  </a:lnTo>
                  <a:lnTo>
                    <a:pt x="398" y="127"/>
                  </a:lnTo>
                  <a:lnTo>
                    <a:pt x="368" y="121"/>
                  </a:lnTo>
                  <a:lnTo>
                    <a:pt x="332" y="118"/>
                  </a:lnTo>
                  <a:lnTo>
                    <a:pt x="259" y="118"/>
                  </a:lnTo>
                  <a:close/>
                  <a:moveTo>
                    <a:pt x="8" y="0"/>
                  </a:moveTo>
                  <a:lnTo>
                    <a:pt x="345" y="0"/>
                  </a:lnTo>
                  <a:lnTo>
                    <a:pt x="396" y="1"/>
                  </a:lnTo>
                  <a:lnTo>
                    <a:pt x="441" y="11"/>
                  </a:lnTo>
                  <a:lnTo>
                    <a:pt x="483" y="25"/>
                  </a:lnTo>
                  <a:lnTo>
                    <a:pt x="519" y="45"/>
                  </a:lnTo>
                  <a:lnTo>
                    <a:pt x="551" y="69"/>
                  </a:lnTo>
                  <a:lnTo>
                    <a:pt x="576" y="103"/>
                  </a:lnTo>
                  <a:lnTo>
                    <a:pt x="594" y="139"/>
                  </a:lnTo>
                  <a:lnTo>
                    <a:pt x="605" y="182"/>
                  </a:lnTo>
                  <a:lnTo>
                    <a:pt x="609" y="229"/>
                  </a:lnTo>
                  <a:lnTo>
                    <a:pt x="609" y="230"/>
                  </a:lnTo>
                  <a:lnTo>
                    <a:pt x="607" y="272"/>
                  </a:lnTo>
                  <a:lnTo>
                    <a:pt x="599" y="307"/>
                  </a:lnTo>
                  <a:lnTo>
                    <a:pt x="586" y="338"/>
                  </a:lnTo>
                  <a:lnTo>
                    <a:pt x="571" y="365"/>
                  </a:lnTo>
                  <a:lnTo>
                    <a:pt x="551" y="388"/>
                  </a:lnTo>
                  <a:lnTo>
                    <a:pt x="531" y="406"/>
                  </a:lnTo>
                  <a:lnTo>
                    <a:pt x="508" y="423"/>
                  </a:lnTo>
                  <a:lnTo>
                    <a:pt x="486" y="434"/>
                  </a:lnTo>
                  <a:lnTo>
                    <a:pt x="463" y="444"/>
                  </a:lnTo>
                  <a:lnTo>
                    <a:pt x="446" y="451"/>
                  </a:lnTo>
                  <a:lnTo>
                    <a:pt x="607" y="690"/>
                  </a:lnTo>
                  <a:lnTo>
                    <a:pt x="609" y="693"/>
                  </a:lnTo>
                  <a:lnTo>
                    <a:pt x="609" y="696"/>
                  </a:lnTo>
                  <a:lnTo>
                    <a:pt x="609" y="700"/>
                  </a:lnTo>
                  <a:lnTo>
                    <a:pt x="607" y="701"/>
                  </a:lnTo>
                  <a:lnTo>
                    <a:pt x="607" y="703"/>
                  </a:lnTo>
                  <a:lnTo>
                    <a:pt x="604" y="706"/>
                  </a:lnTo>
                  <a:lnTo>
                    <a:pt x="602" y="708"/>
                  </a:lnTo>
                  <a:lnTo>
                    <a:pt x="597" y="708"/>
                  </a:lnTo>
                  <a:lnTo>
                    <a:pt x="469" y="708"/>
                  </a:lnTo>
                  <a:lnTo>
                    <a:pt x="466" y="708"/>
                  </a:lnTo>
                  <a:lnTo>
                    <a:pt x="463" y="706"/>
                  </a:lnTo>
                  <a:lnTo>
                    <a:pt x="459" y="703"/>
                  </a:lnTo>
                  <a:lnTo>
                    <a:pt x="315" y="486"/>
                  </a:lnTo>
                  <a:lnTo>
                    <a:pt x="310" y="481"/>
                  </a:lnTo>
                  <a:lnTo>
                    <a:pt x="304" y="476"/>
                  </a:lnTo>
                  <a:lnTo>
                    <a:pt x="299" y="474"/>
                  </a:lnTo>
                  <a:lnTo>
                    <a:pt x="294" y="472"/>
                  </a:lnTo>
                  <a:lnTo>
                    <a:pt x="290" y="472"/>
                  </a:lnTo>
                  <a:lnTo>
                    <a:pt x="289" y="472"/>
                  </a:lnTo>
                  <a:lnTo>
                    <a:pt x="179" y="472"/>
                  </a:lnTo>
                  <a:lnTo>
                    <a:pt x="173" y="472"/>
                  </a:lnTo>
                  <a:lnTo>
                    <a:pt x="168" y="476"/>
                  </a:lnTo>
                  <a:lnTo>
                    <a:pt x="163" y="479"/>
                  </a:lnTo>
                  <a:lnTo>
                    <a:pt x="159" y="484"/>
                  </a:lnTo>
                  <a:lnTo>
                    <a:pt x="158" y="489"/>
                  </a:lnTo>
                  <a:lnTo>
                    <a:pt x="156" y="496"/>
                  </a:lnTo>
                  <a:lnTo>
                    <a:pt x="156" y="696"/>
                  </a:lnTo>
                  <a:lnTo>
                    <a:pt x="156" y="701"/>
                  </a:lnTo>
                  <a:lnTo>
                    <a:pt x="153" y="705"/>
                  </a:lnTo>
                  <a:lnTo>
                    <a:pt x="149" y="706"/>
                  </a:lnTo>
                  <a:lnTo>
                    <a:pt x="144" y="708"/>
                  </a:lnTo>
                  <a:lnTo>
                    <a:pt x="35" y="708"/>
                  </a:lnTo>
                  <a:lnTo>
                    <a:pt x="30" y="706"/>
                  </a:lnTo>
                  <a:lnTo>
                    <a:pt x="27" y="705"/>
                  </a:lnTo>
                  <a:lnTo>
                    <a:pt x="23" y="701"/>
                  </a:lnTo>
                  <a:lnTo>
                    <a:pt x="23" y="696"/>
                  </a:lnTo>
                  <a:lnTo>
                    <a:pt x="23" y="358"/>
                  </a:lnTo>
                  <a:lnTo>
                    <a:pt x="194" y="358"/>
                  </a:lnTo>
                  <a:lnTo>
                    <a:pt x="201" y="358"/>
                  </a:lnTo>
                  <a:lnTo>
                    <a:pt x="206" y="356"/>
                  </a:lnTo>
                  <a:lnTo>
                    <a:pt x="211" y="356"/>
                  </a:lnTo>
                  <a:lnTo>
                    <a:pt x="214" y="353"/>
                  </a:lnTo>
                  <a:lnTo>
                    <a:pt x="216" y="350"/>
                  </a:lnTo>
                  <a:lnTo>
                    <a:pt x="219" y="343"/>
                  </a:lnTo>
                  <a:lnTo>
                    <a:pt x="2" y="13"/>
                  </a:lnTo>
                  <a:lnTo>
                    <a:pt x="0" y="10"/>
                  </a:lnTo>
                  <a:lnTo>
                    <a:pt x="0" y="6"/>
                  </a:lnTo>
                  <a:lnTo>
                    <a:pt x="0" y="5"/>
                  </a:lnTo>
                  <a:lnTo>
                    <a:pt x="2" y="3"/>
                  </a:lnTo>
                  <a:lnTo>
                    <a:pt x="3" y="1"/>
                  </a:lnTo>
                  <a:lnTo>
                    <a:pt x="5" y="0"/>
                  </a:lnTo>
                  <a:lnTo>
                    <a:pt x="8" y="0"/>
                  </a:lnTo>
                  <a:close/>
                </a:path>
              </a:pathLst>
            </a:custGeom>
            <a:solidFill>
              <a:srgbClr val="72B1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4" name="Freeform 14">
              <a:extLst>
                <a:ext uri="{FF2B5EF4-FFF2-40B4-BE49-F238E27FC236}">
                  <a16:creationId xmlns:a16="http://schemas.microsoft.com/office/drawing/2014/main" id="{46646B52-A5D2-4BA9-9017-0736232A27C9}"/>
                </a:ext>
              </a:extLst>
            </p:cNvPr>
            <p:cNvSpPr>
              <a:spLocks/>
            </p:cNvSpPr>
            <p:nvPr userDrawn="1"/>
          </p:nvSpPr>
          <p:spPr bwMode="auto">
            <a:xfrm>
              <a:off x="1931988" y="2028826"/>
              <a:ext cx="560388" cy="554038"/>
            </a:xfrm>
            <a:custGeom>
              <a:avLst/>
              <a:gdLst>
                <a:gd name="T0" fmla="*/ 353 w 706"/>
                <a:gd name="T1" fmla="*/ 0 h 698"/>
                <a:gd name="T2" fmla="*/ 355 w 706"/>
                <a:gd name="T3" fmla="*/ 0 h 698"/>
                <a:gd name="T4" fmla="*/ 357 w 706"/>
                <a:gd name="T5" fmla="*/ 0 h 698"/>
                <a:gd name="T6" fmla="*/ 360 w 706"/>
                <a:gd name="T7" fmla="*/ 2 h 698"/>
                <a:gd name="T8" fmla="*/ 361 w 706"/>
                <a:gd name="T9" fmla="*/ 5 h 698"/>
                <a:gd name="T10" fmla="*/ 705 w 706"/>
                <a:gd name="T11" fmla="*/ 682 h 698"/>
                <a:gd name="T12" fmla="*/ 706 w 706"/>
                <a:gd name="T13" fmla="*/ 685 h 698"/>
                <a:gd name="T14" fmla="*/ 706 w 706"/>
                <a:gd name="T15" fmla="*/ 688 h 698"/>
                <a:gd name="T16" fmla="*/ 705 w 706"/>
                <a:gd name="T17" fmla="*/ 692 h 698"/>
                <a:gd name="T18" fmla="*/ 705 w 706"/>
                <a:gd name="T19" fmla="*/ 693 h 698"/>
                <a:gd name="T20" fmla="*/ 703 w 706"/>
                <a:gd name="T21" fmla="*/ 695 h 698"/>
                <a:gd name="T22" fmla="*/ 701 w 706"/>
                <a:gd name="T23" fmla="*/ 697 h 698"/>
                <a:gd name="T24" fmla="*/ 698 w 706"/>
                <a:gd name="T25" fmla="*/ 698 h 698"/>
                <a:gd name="T26" fmla="*/ 695 w 706"/>
                <a:gd name="T27" fmla="*/ 698 h 698"/>
                <a:gd name="T28" fmla="*/ 579 w 706"/>
                <a:gd name="T29" fmla="*/ 698 h 698"/>
                <a:gd name="T30" fmla="*/ 574 w 706"/>
                <a:gd name="T31" fmla="*/ 698 h 698"/>
                <a:gd name="T32" fmla="*/ 570 w 706"/>
                <a:gd name="T33" fmla="*/ 695 h 698"/>
                <a:gd name="T34" fmla="*/ 567 w 706"/>
                <a:gd name="T35" fmla="*/ 692 h 698"/>
                <a:gd name="T36" fmla="*/ 370 w 706"/>
                <a:gd name="T37" fmla="*/ 302 h 698"/>
                <a:gd name="T38" fmla="*/ 366 w 706"/>
                <a:gd name="T39" fmla="*/ 297 h 698"/>
                <a:gd name="T40" fmla="*/ 363 w 706"/>
                <a:gd name="T41" fmla="*/ 294 h 698"/>
                <a:gd name="T42" fmla="*/ 360 w 706"/>
                <a:gd name="T43" fmla="*/ 292 h 698"/>
                <a:gd name="T44" fmla="*/ 357 w 706"/>
                <a:gd name="T45" fmla="*/ 290 h 698"/>
                <a:gd name="T46" fmla="*/ 353 w 706"/>
                <a:gd name="T47" fmla="*/ 290 h 698"/>
                <a:gd name="T48" fmla="*/ 353 w 706"/>
                <a:gd name="T49" fmla="*/ 290 h 698"/>
                <a:gd name="T50" fmla="*/ 348 w 706"/>
                <a:gd name="T51" fmla="*/ 292 h 698"/>
                <a:gd name="T52" fmla="*/ 343 w 706"/>
                <a:gd name="T53" fmla="*/ 294 h 698"/>
                <a:gd name="T54" fmla="*/ 340 w 706"/>
                <a:gd name="T55" fmla="*/ 299 h 698"/>
                <a:gd name="T56" fmla="*/ 337 w 706"/>
                <a:gd name="T57" fmla="*/ 302 h 698"/>
                <a:gd name="T58" fmla="*/ 138 w 706"/>
                <a:gd name="T59" fmla="*/ 692 h 698"/>
                <a:gd name="T60" fmla="*/ 136 w 706"/>
                <a:gd name="T61" fmla="*/ 695 h 698"/>
                <a:gd name="T62" fmla="*/ 133 w 706"/>
                <a:gd name="T63" fmla="*/ 698 h 698"/>
                <a:gd name="T64" fmla="*/ 128 w 706"/>
                <a:gd name="T65" fmla="*/ 698 h 698"/>
                <a:gd name="T66" fmla="*/ 12 w 706"/>
                <a:gd name="T67" fmla="*/ 698 h 698"/>
                <a:gd name="T68" fmla="*/ 8 w 706"/>
                <a:gd name="T69" fmla="*/ 698 h 698"/>
                <a:gd name="T70" fmla="*/ 5 w 706"/>
                <a:gd name="T71" fmla="*/ 697 h 698"/>
                <a:gd name="T72" fmla="*/ 3 w 706"/>
                <a:gd name="T73" fmla="*/ 695 h 698"/>
                <a:gd name="T74" fmla="*/ 2 w 706"/>
                <a:gd name="T75" fmla="*/ 693 h 698"/>
                <a:gd name="T76" fmla="*/ 2 w 706"/>
                <a:gd name="T77" fmla="*/ 692 h 698"/>
                <a:gd name="T78" fmla="*/ 0 w 706"/>
                <a:gd name="T79" fmla="*/ 688 h 698"/>
                <a:gd name="T80" fmla="*/ 0 w 706"/>
                <a:gd name="T81" fmla="*/ 685 h 698"/>
                <a:gd name="T82" fmla="*/ 2 w 706"/>
                <a:gd name="T83" fmla="*/ 682 h 698"/>
                <a:gd name="T84" fmla="*/ 345 w 706"/>
                <a:gd name="T85" fmla="*/ 5 h 698"/>
                <a:gd name="T86" fmla="*/ 347 w 706"/>
                <a:gd name="T87" fmla="*/ 2 h 698"/>
                <a:gd name="T88" fmla="*/ 350 w 706"/>
                <a:gd name="T89" fmla="*/ 0 h 698"/>
                <a:gd name="T90" fmla="*/ 352 w 706"/>
                <a:gd name="T91" fmla="*/ 0 h 698"/>
                <a:gd name="T92" fmla="*/ 353 w 706"/>
                <a:gd name="T9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698">
                  <a:moveTo>
                    <a:pt x="353" y="0"/>
                  </a:moveTo>
                  <a:lnTo>
                    <a:pt x="355" y="0"/>
                  </a:lnTo>
                  <a:lnTo>
                    <a:pt x="357" y="0"/>
                  </a:lnTo>
                  <a:lnTo>
                    <a:pt x="360" y="2"/>
                  </a:lnTo>
                  <a:lnTo>
                    <a:pt x="361" y="5"/>
                  </a:lnTo>
                  <a:lnTo>
                    <a:pt x="705" y="682"/>
                  </a:lnTo>
                  <a:lnTo>
                    <a:pt x="706" y="685"/>
                  </a:lnTo>
                  <a:lnTo>
                    <a:pt x="706" y="688"/>
                  </a:lnTo>
                  <a:lnTo>
                    <a:pt x="705" y="692"/>
                  </a:lnTo>
                  <a:lnTo>
                    <a:pt x="705" y="693"/>
                  </a:lnTo>
                  <a:lnTo>
                    <a:pt x="703" y="695"/>
                  </a:lnTo>
                  <a:lnTo>
                    <a:pt x="701" y="697"/>
                  </a:lnTo>
                  <a:lnTo>
                    <a:pt x="698" y="698"/>
                  </a:lnTo>
                  <a:lnTo>
                    <a:pt x="695" y="698"/>
                  </a:lnTo>
                  <a:lnTo>
                    <a:pt x="579" y="698"/>
                  </a:lnTo>
                  <a:lnTo>
                    <a:pt x="574" y="698"/>
                  </a:lnTo>
                  <a:lnTo>
                    <a:pt x="570" y="695"/>
                  </a:lnTo>
                  <a:lnTo>
                    <a:pt x="567" y="692"/>
                  </a:lnTo>
                  <a:lnTo>
                    <a:pt x="370" y="302"/>
                  </a:lnTo>
                  <a:lnTo>
                    <a:pt x="366" y="297"/>
                  </a:lnTo>
                  <a:lnTo>
                    <a:pt x="363" y="294"/>
                  </a:lnTo>
                  <a:lnTo>
                    <a:pt x="360" y="292"/>
                  </a:lnTo>
                  <a:lnTo>
                    <a:pt x="357" y="290"/>
                  </a:lnTo>
                  <a:lnTo>
                    <a:pt x="353" y="290"/>
                  </a:lnTo>
                  <a:lnTo>
                    <a:pt x="353" y="290"/>
                  </a:lnTo>
                  <a:lnTo>
                    <a:pt x="348" y="292"/>
                  </a:lnTo>
                  <a:lnTo>
                    <a:pt x="343" y="294"/>
                  </a:lnTo>
                  <a:lnTo>
                    <a:pt x="340" y="299"/>
                  </a:lnTo>
                  <a:lnTo>
                    <a:pt x="337" y="302"/>
                  </a:lnTo>
                  <a:lnTo>
                    <a:pt x="138" y="692"/>
                  </a:lnTo>
                  <a:lnTo>
                    <a:pt x="136" y="695"/>
                  </a:lnTo>
                  <a:lnTo>
                    <a:pt x="133" y="698"/>
                  </a:lnTo>
                  <a:lnTo>
                    <a:pt x="128" y="698"/>
                  </a:lnTo>
                  <a:lnTo>
                    <a:pt x="12" y="698"/>
                  </a:lnTo>
                  <a:lnTo>
                    <a:pt x="8" y="698"/>
                  </a:lnTo>
                  <a:lnTo>
                    <a:pt x="5" y="697"/>
                  </a:lnTo>
                  <a:lnTo>
                    <a:pt x="3" y="695"/>
                  </a:lnTo>
                  <a:lnTo>
                    <a:pt x="2" y="693"/>
                  </a:lnTo>
                  <a:lnTo>
                    <a:pt x="2" y="692"/>
                  </a:lnTo>
                  <a:lnTo>
                    <a:pt x="0" y="688"/>
                  </a:lnTo>
                  <a:lnTo>
                    <a:pt x="0" y="685"/>
                  </a:lnTo>
                  <a:lnTo>
                    <a:pt x="2" y="682"/>
                  </a:lnTo>
                  <a:lnTo>
                    <a:pt x="345" y="5"/>
                  </a:lnTo>
                  <a:lnTo>
                    <a:pt x="347" y="2"/>
                  </a:lnTo>
                  <a:lnTo>
                    <a:pt x="350" y="0"/>
                  </a:lnTo>
                  <a:lnTo>
                    <a:pt x="352" y="0"/>
                  </a:lnTo>
                  <a:lnTo>
                    <a:pt x="353" y="0"/>
                  </a:lnTo>
                  <a:close/>
                </a:path>
              </a:pathLst>
            </a:custGeom>
            <a:solidFill>
              <a:srgbClr val="FF43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5" name="Freeform 15">
              <a:extLst>
                <a:ext uri="{FF2B5EF4-FFF2-40B4-BE49-F238E27FC236}">
                  <a16:creationId xmlns:a16="http://schemas.microsoft.com/office/drawing/2014/main" id="{AE40B58F-145A-4308-A10F-8424183FEC26}"/>
                </a:ext>
              </a:extLst>
            </p:cNvPr>
            <p:cNvSpPr>
              <a:spLocks/>
            </p:cNvSpPr>
            <p:nvPr userDrawn="1"/>
          </p:nvSpPr>
          <p:spPr bwMode="auto">
            <a:xfrm>
              <a:off x="6015038" y="1990726"/>
              <a:ext cx="130175" cy="130175"/>
            </a:xfrm>
            <a:custGeom>
              <a:avLst/>
              <a:gdLst>
                <a:gd name="T0" fmla="*/ 83 w 164"/>
                <a:gd name="T1" fmla="*/ 0 h 164"/>
                <a:gd name="T2" fmla="*/ 107 w 164"/>
                <a:gd name="T3" fmla="*/ 3 h 164"/>
                <a:gd name="T4" fmla="*/ 131 w 164"/>
                <a:gd name="T5" fmla="*/ 15 h 164"/>
                <a:gd name="T6" fmla="*/ 149 w 164"/>
                <a:gd name="T7" fmla="*/ 33 h 164"/>
                <a:gd name="T8" fmla="*/ 161 w 164"/>
                <a:gd name="T9" fmla="*/ 56 h 164"/>
                <a:gd name="T10" fmla="*/ 164 w 164"/>
                <a:gd name="T11" fmla="*/ 81 h 164"/>
                <a:gd name="T12" fmla="*/ 161 w 164"/>
                <a:gd name="T13" fmla="*/ 107 h 164"/>
                <a:gd name="T14" fmla="*/ 149 w 164"/>
                <a:gd name="T15" fmla="*/ 131 h 164"/>
                <a:gd name="T16" fmla="*/ 131 w 164"/>
                <a:gd name="T17" fmla="*/ 147 h 164"/>
                <a:gd name="T18" fmla="*/ 107 w 164"/>
                <a:gd name="T19" fmla="*/ 159 h 164"/>
                <a:gd name="T20" fmla="*/ 83 w 164"/>
                <a:gd name="T21" fmla="*/ 164 h 164"/>
                <a:gd name="T22" fmla="*/ 56 w 164"/>
                <a:gd name="T23" fmla="*/ 159 h 164"/>
                <a:gd name="T24" fmla="*/ 33 w 164"/>
                <a:gd name="T25" fmla="*/ 147 h 164"/>
                <a:gd name="T26" fmla="*/ 16 w 164"/>
                <a:gd name="T27" fmla="*/ 131 h 164"/>
                <a:gd name="T28" fmla="*/ 5 w 164"/>
                <a:gd name="T29" fmla="*/ 107 h 164"/>
                <a:gd name="T30" fmla="*/ 0 w 164"/>
                <a:gd name="T31" fmla="*/ 81 h 164"/>
                <a:gd name="T32" fmla="*/ 5 w 164"/>
                <a:gd name="T33" fmla="*/ 56 h 164"/>
                <a:gd name="T34" fmla="*/ 16 w 164"/>
                <a:gd name="T35" fmla="*/ 33 h 164"/>
                <a:gd name="T36" fmla="*/ 33 w 164"/>
                <a:gd name="T37" fmla="*/ 15 h 164"/>
                <a:gd name="T38" fmla="*/ 56 w 164"/>
                <a:gd name="T39" fmla="*/ 3 h 164"/>
                <a:gd name="T40" fmla="*/ 83 w 164"/>
                <a:gd name="T4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64">
                  <a:moveTo>
                    <a:pt x="83" y="0"/>
                  </a:moveTo>
                  <a:lnTo>
                    <a:pt x="107" y="3"/>
                  </a:lnTo>
                  <a:lnTo>
                    <a:pt x="131" y="15"/>
                  </a:lnTo>
                  <a:lnTo>
                    <a:pt x="149" y="33"/>
                  </a:lnTo>
                  <a:lnTo>
                    <a:pt x="161" y="56"/>
                  </a:lnTo>
                  <a:lnTo>
                    <a:pt x="164" y="81"/>
                  </a:lnTo>
                  <a:lnTo>
                    <a:pt x="161" y="107"/>
                  </a:lnTo>
                  <a:lnTo>
                    <a:pt x="149" y="131"/>
                  </a:lnTo>
                  <a:lnTo>
                    <a:pt x="131" y="147"/>
                  </a:lnTo>
                  <a:lnTo>
                    <a:pt x="107" y="159"/>
                  </a:lnTo>
                  <a:lnTo>
                    <a:pt x="83" y="164"/>
                  </a:lnTo>
                  <a:lnTo>
                    <a:pt x="56" y="159"/>
                  </a:lnTo>
                  <a:lnTo>
                    <a:pt x="33" y="147"/>
                  </a:lnTo>
                  <a:lnTo>
                    <a:pt x="16" y="131"/>
                  </a:lnTo>
                  <a:lnTo>
                    <a:pt x="5" y="107"/>
                  </a:lnTo>
                  <a:lnTo>
                    <a:pt x="0" y="81"/>
                  </a:lnTo>
                  <a:lnTo>
                    <a:pt x="5" y="56"/>
                  </a:lnTo>
                  <a:lnTo>
                    <a:pt x="16" y="33"/>
                  </a:lnTo>
                  <a:lnTo>
                    <a:pt x="33" y="15"/>
                  </a:lnTo>
                  <a:lnTo>
                    <a:pt x="56" y="3"/>
                  </a:lnTo>
                  <a:lnTo>
                    <a:pt x="83" y="0"/>
                  </a:lnTo>
                  <a:close/>
                </a:path>
              </a:pathLst>
            </a:custGeom>
            <a:solidFill>
              <a:srgbClr val="FF43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6" name="Freeform 17">
              <a:extLst>
                <a:ext uri="{FF2B5EF4-FFF2-40B4-BE49-F238E27FC236}">
                  <a16:creationId xmlns:a16="http://schemas.microsoft.com/office/drawing/2014/main" id="{DB8435EE-1CD1-4A2B-A464-B7B973A27481}"/>
                </a:ext>
              </a:extLst>
            </p:cNvPr>
            <p:cNvSpPr>
              <a:spLocks noEditPoints="1"/>
            </p:cNvSpPr>
            <p:nvPr userDrawn="1"/>
          </p:nvSpPr>
          <p:spPr bwMode="auto">
            <a:xfrm>
              <a:off x="6192838" y="2527301"/>
              <a:ext cx="79375" cy="46038"/>
            </a:xfrm>
            <a:custGeom>
              <a:avLst/>
              <a:gdLst>
                <a:gd name="T0" fmla="*/ 38 w 101"/>
                <a:gd name="T1" fmla="*/ 0 h 58"/>
                <a:gd name="T2" fmla="*/ 53 w 101"/>
                <a:gd name="T3" fmla="*/ 0 h 58"/>
                <a:gd name="T4" fmla="*/ 69 w 101"/>
                <a:gd name="T5" fmla="*/ 44 h 58"/>
                <a:gd name="T6" fmla="*/ 87 w 101"/>
                <a:gd name="T7" fmla="*/ 0 h 58"/>
                <a:gd name="T8" fmla="*/ 101 w 101"/>
                <a:gd name="T9" fmla="*/ 0 h 58"/>
                <a:gd name="T10" fmla="*/ 101 w 101"/>
                <a:gd name="T11" fmla="*/ 58 h 58"/>
                <a:gd name="T12" fmla="*/ 92 w 101"/>
                <a:gd name="T13" fmla="*/ 58 h 58"/>
                <a:gd name="T14" fmla="*/ 92 w 101"/>
                <a:gd name="T15" fmla="*/ 8 h 58"/>
                <a:gd name="T16" fmla="*/ 92 w 101"/>
                <a:gd name="T17" fmla="*/ 8 h 58"/>
                <a:gd name="T18" fmla="*/ 72 w 101"/>
                <a:gd name="T19" fmla="*/ 58 h 58"/>
                <a:gd name="T20" fmla="*/ 68 w 101"/>
                <a:gd name="T21" fmla="*/ 58 h 58"/>
                <a:gd name="T22" fmla="*/ 48 w 101"/>
                <a:gd name="T23" fmla="*/ 8 h 58"/>
                <a:gd name="T24" fmla="*/ 48 w 101"/>
                <a:gd name="T25" fmla="*/ 8 h 58"/>
                <a:gd name="T26" fmla="*/ 48 w 101"/>
                <a:gd name="T27" fmla="*/ 58 h 58"/>
                <a:gd name="T28" fmla="*/ 38 w 101"/>
                <a:gd name="T29" fmla="*/ 58 h 58"/>
                <a:gd name="T30" fmla="*/ 38 w 101"/>
                <a:gd name="T31" fmla="*/ 0 h 58"/>
                <a:gd name="T32" fmla="*/ 0 w 101"/>
                <a:gd name="T33" fmla="*/ 0 h 58"/>
                <a:gd name="T34" fmla="*/ 31 w 101"/>
                <a:gd name="T35" fmla="*/ 0 h 58"/>
                <a:gd name="T36" fmla="*/ 31 w 101"/>
                <a:gd name="T37" fmla="*/ 8 h 58"/>
                <a:gd name="T38" fmla="*/ 19 w 101"/>
                <a:gd name="T39" fmla="*/ 8 h 58"/>
                <a:gd name="T40" fmla="*/ 19 w 101"/>
                <a:gd name="T41" fmla="*/ 58 h 58"/>
                <a:gd name="T42" fmla="*/ 11 w 101"/>
                <a:gd name="T43" fmla="*/ 58 h 58"/>
                <a:gd name="T44" fmla="*/ 11 w 101"/>
                <a:gd name="T45" fmla="*/ 8 h 58"/>
                <a:gd name="T46" fmla="*/ 0 w 101"/>
                <a:gd name="T47" fmla="*/ 8 h 58"/>
                <a:gd name="T48" fmla="*/ 0 w 101"/>
                <a:gd name="T4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58">
                  <a:moveTo>
                    <a:pt x="38" y="0"/>
                  </a:moveTo>
                  <a:lnTo>
                    <a:pt x="53" y="0"/>
                  </a:lnTo>
                  <a:lnTo>
                    <a:pt x="69" y="44"/>
                  </a:lnTo>
                  <a:lnTo>
                    <a:pt x="87" y="0"/>
                  </a:lnTo>
                  <a:lnTo>
                    <a:pt x="101" y="0"/>
                  </a:lnTo>
                  <a:lnTo>
                    <a:pt x="101" y="58"/>
                  </a:lnTo>
                  <a:lnTo>
                    <a:pt x="92" y="58"/>
                  </a:lnTo>
                  <a:lnTo>
                    <a:pt x="92" y="8"/>
                  </a:lnTo>
                  <a:lnTo>
                    <a:pt x="92" y="8"/>
                  </a:lnTo>
                  <a:lnTo>
                    <a:pt x="72" y="58"/>
                  </a:lnTo>
                  <a:lnTo>
                    <a:pt x="68" y="58"/>
                  </a:lnTo>
                  <a:lnTo>
                    <a:pt x="48" y="8"/>
                  </a:lnTo>
                  <a:lnTo>
                    <a:pt x="48" y="8"/>
                  </a:lnTo>
                  <a:lnTo>
                    <a:pt x="48" y="58"/>
                  </a:lnTo>
                  <a:lnTo>
                    <a:pt x="38" y="58"/>
                  </a:lnTo>
                  <a:lnTo>
                    <a:pt x="38" y="0"/>
                  </a:lnTo>
                  <a:close/>
                  <a:moveTo>
                    <a:pt x="0" y="0"/>
                  </a:moveTo>
                  <a:lnTo>
                    <a:pt x="31" y="0"/>
                  </a:lnTo>
                  <a:lnTo>
                    <a:pt x="31" y="8"/>
                  </a:lnTo>
                  <a:lnTo>
                    <a:pt x="19" y="8"/>
                  </a:lnTo>
                  <a:lnTo>
                    <a:pt x="19" y="58"/>
                  </a:lnTo>
                  <a:lnTo>
                    <a:pt x="11" y="58"/>
                  </a:lnTo>
                  <a:lnTo>
                    <a:pt x="11" y="8"/>
                  </a:lnTo>
                  <a:lnTo>
                    <a:pt x="0" y="8"/>
                  </a:lnTo>
                  <a:lnTo>
                    <a:pt x="0" y="0"/>
                  </a:lnTo>
                  <a:close/>
                </a:path>
              </a:pathLst>
            </a:custGeom>
            <a:solidFill>
              <a:srgbClr val="72B1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240585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3AF2F-C8D2-45F3-9DD0-5FBC6628D72C}"/>
              </a:ext>
            </a:extLst>
          </p:cNvPr>
          <p:cNvSpPr>
            <a:spLocks noGrp="1"/>
          </p:cNvSpPr>
          <p:nvPr>
            <p:ph idx="1"/>
          </p:nvPr>
        </p:nvSpPr>
        <p:spPr>
          <a:xfrm>
            <a:off x="1808199" y="2464305"/>
            <a:ext cx="5271027" cy="2235514"/>
          </a:xfrm>
        </p:spPr>
        <p:txBody>
          <a:bodyPr>
            <a:normAutofit/>
          </a:bodyPr>
          <a:lstStyle/>
          <a:p>
            <a:pPr algn="ctr"/>
            <a:r>
              <a:rPr lang="en-US" sz="3600" dirty="0"/>
              <a:t>Amy Young</a:t>
            </a:r>
          </a:p>
          <a:p>
            <a:pPr marL="11113" lvl="1" algn="ctr"/>
            <a:r>
              <a:rPr lang="en-US" sz="2800" dirty="0"/>
              <a:t>Senior Program Manager</a:t>
            </a:r>
          </a:p>
          <a:p>
            <a:pPr marL="11113" lvl="1" algn="ctr"/>
            <a:r>
              <a:rPr lang="en-US" sz="2400" i="0" dirty="0"/>
              <a:t>Maher &amp; Maher</a:t>
            </a:r>
          </a:p>
        </p:txBody>
      </p:sp>
      <p:sp>
        <p:nvSpPr>
          <p:cNvPr id="3" name="Slide Number Placeholder 2">
            <a:extLst>
              <a:ext uri="{FF2B5EF4-FFF2-40B4-BE49-F238E27FC236}">
                <a16:creationId xmlns:a16="http://schemas.microsoft.com/office/drawing/2014/main" id="{06618E1A-B751-4EF3-859E-FAFBE09EEC66}"/>
              </a:ext>
            </a:extLst>
          </p:cNvPr>
          <p:cNvSpPr>
            <a:spLocks noGrp="1"/>
          </p:cNvSpPr>
          <p:nvPr>
            <p:ph type="sldNum" sz="quarter" idx="10"/>
          </p:nvPr>
        </p:nvSpPr>
        <p:spPr/>
        <p:txBody>
          <a:bodyPr/>
          <a:lstStyle/>
          <a:p>
            <a:fld id="{706D636C-90A3-4979-BA37-BAB384B22101}" type="slidenum">
              <a:rPr lang="en-US" smtClean="0"/>
              <a:pPr/>
              <a:t>2</a:t>
            </a:fld>
            <a:endParaRPr lang="en-US"/>
          </a:p>
        </p:txBody>
      </p:sp>
    </p:spTree>
    <p:extLst>
      <p:ext uri="{BB962C8B-B14F-4D97-AF65-F5344CB8AC3E}">
        <p14:creationId xmlns:p14="http://schemas.microsoft.com/office/powerpoint/2010/main" val="1210371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C3FD5-F988-4882-8C8B-E3270137D1AA}"/>
              </a:ext>
            </a:extLst>
          </p:cNvPr>
          <p:cNvSpPr>
            <a:spLocks noGrp="1"/>
          </p:cNvSpPr>
          <p:nvPr>
            <p:ph type="title"/>
          </p:nvPr>
        </p:nvSpPr>
        <p:spPr/>
        <p:txBody>
          <a:bodyPr/>
          <a:lstStyle/>
          <a:p>
            <a:r>
              <a:rPr lang="en-US" dirty="0"/>
              <a:t>About </a:t>
            </a:r>
            <a:r>
              <a:rPr lang="en-US" dirty="0" err="1"/>
              <a:t>Apprenti</a:t>
            </a:r>
            <a:r>
              <a:rPr lang="en-US" dirty="0"/>
              <a:t> Tech Assessment</a:t>
            </a:r>
          </a:p>
        </p:txBody>
      </p:sp>
      <p:sp>
        <p:nvSpPr>
          <p:cNvPr id="4" name="Slide Number Placeholder 3">
            <a:extLst>
              <a:ext uri="{FF2B5EF4-FFF2-40B4-BE49-F238E27FC236}">
                <a16:creationId xmlns:a16="http://schemas.microsoft.com/office/drawing/2014/main" id="{765E013C-EA77-4BA4-BFAC-9173AA2899FA}"/>
              </a:ext>
            </a:extLst>
          </p:cNvPr>
          <p:cNvSpPr>
            <a:spLocks noGrp="1"/>
          </p:cNvSpPr>
          <p:nvPr>
            <p:ph type="sldNum" sz="quarter" idx="10"/>
          </p:nvPr>
        </p:nvSpPr>
        <p:spPr/>
        <p:txBody>
          <a:bodyPr/>
          <a:lstStyle/>
          <a:p>
            <a:fld id="{706D636C-90A3-4979-BA37-BAB384B22101}" type="slidenum">
              <a:rPr lang="en-US" smtClean="0"/>
              <a:pPr/>
              <a:t>20</a:t>
            </a:fld>
            <a:endParaRPr lang="en-US"/>
          </a:p>
        </p:txBody>
      </p:sp>
      <p:pic>
        <p:nvPicPr>
          <p:cNvPr id="7" name="Content Placeholder 6">
            <a:extLst>
              <a:ext uri="{FF2B5EF4-FFF2-40B4-BE49-F238E27FC236}">
                <a16:creationId xmlns:a16="http://schemas.microsoft.com/office/drawing/2014/main" id="{54177B29-74D4-448B-8AE6-014F09A029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177" y="1614195"/>
            <a:ext cx="8443646" cy="4389919"/>
          </a:xfrm>
          <a:prstGeom prst="rect">
            <a:avLst/>
          </a:prstGeom>
        </p:spPr>
      </p:pic>
    </p:spTree>
    <p:extLst>
      <p:ext uri="{BB962C8B-B14F-4D97-AF65-F5344CB8AC3E}">
        <p14:creationId xmlns:p14="http://schemas.microsoft.com/office/powerpoint/2010/main" val="195815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A7A6-5539-4382-8E70-9CC22E889101}"/>
              </a:ext>
            </a:extLst>
          </p:cNvPr>
          <p:cNvSpPr>
            <a:spLocks noGrp="1"/>
          </p:cNvSpPr>
          <p:nvPr>
            <p:ph type="title"/>
          </p:nvPr>
        </p:nvSpPr>
        <p:spPr/>
        <p:txBody>
          <a:bodyPr/>
          <a:lstStyle/>
          <a:p>
            <a:r>
              <a:rPr lang="en-US" dirty="0"/>
              <a:t>About </a:t>
            </a:r>
            <a:r>
              <a:rPr lang="en-US" dirty="0" err="1"/>
              <a:t>Apprenti</a:t>
            </a:r>
            <a:r>
              <a:rPr lang="en-US" dirty="0"/>
              <a:t> Tech Assessment</a:t>
            </a:r>
          </a:p>
        </p:txBody>
      </p:sp>
      <p:sp>
        <p:nvSpPr>
          <p:cNvPr id="3" name="Content Placeholder 2">
            <a:extLst>
              <a:ext uri="{FF2B5EF4-FFF2-40B4-BE49-F238E27FC236}">
                <a16:creationId xmlns:a16="http://schemas.microsoft.com/office/drawing/2014/main" id="{31754913-2A4F-4231-B15E-E1F218934207}"/>
              </a:ext>
            </a:extLst>
          </p:cNvPr>
          <p:cNvSpPr>
            <a:spLocks noGrp="1"/>
          </p:cNvSpPr>
          <p:nvPr>
            <p:ph idx="1"/>
          </p:nvPr>
        </p:nvSpPr>
        <p:spPr/>
        <p:txBody>
          <a:bodyPr>
            <a:normAutofit fontScale="77500" lnSpcReduction="20000"/>
          </a:bodyPr>
          <a:lstStyle/>
          <a:p>
            <a:r>
              <a:rPr lang="en-US" dirty="0"/>
              <a:t>Determines aptitude and competency for tech careers </a:t>
            </a:r>
          </a:p>
          <a:p>
            <a:r>
              <a:rPr lang="en-US" dirty="0"/>
              <a:t>Development funded by JP Morgan Chase &amp; Accenture</a:t>
            </a:r>
          </a:p>
          <a:p>
            <a:r>
              <a:rPr lang="en-US" b="1" dirty="0"/>
              <a:t>3 Sections: </a:t>
            </a:r>
          </a:p>
          <a:p>
            <a:pPr lvl="1"/>
            <a:r>
              <a:rPr lang="en-US" dirty="0"/>
              <a:t>Math – 61questions</a:t>
            </a:r>
          </a:p>
          <a:p>
            <a:pPr lvl="1"/>
            <a:r>
              <a:rPr lang="en-US" dirty="0"/>
              <a:t>Logic &amp; Critical Thinking – 41 questions</a:t>
            </a:r>
          </a:p>
          <a:p>
            <a:pPr lvl="1"/>
            <a:r>
              <a:rPr lang="en-US" dirty="0"/>
              <a:t>Soft Skills – 14 questions + Interviews</a:t>
            </a:r>
          </a:p>
          <a:p>
            <a:r>
              <a:rPr lang="en-US" dirty="0"/>
              <a:t>2-3 hour investment; prep materials available after registration</a:t>
            </a:r>
          </a:p>
          <a:p>
            <a:r>
              <a:rPr lang="en-US" dirty="0"/>
              <a:t>Must complete entire assessment within 10 days once a section is begun; can take by section</a:t>
            </a:r>
          </a:p>
          <a:p>
            <a:r>
              <a:rPr lang="en-US" dirty="0"/>
              <a:t>Can take 3 times, 3 months waiting period after second test attempt</a:t>
            </a:r>
          </a:p>
          <a:p>
            <a:endParaRPr lang="en-US" dirty="0"/>
          </a:p>
        </p:txBody>
      </p:sp>
      <p:sp>
        <p:nvSpPr>
          <p:cNvPr id="4" name="Slide Number Placeholder 3">
            <a:extLst>
              <a:ext uri="{FF2B5EF4-FFF2-40B4-BE49-F238E27FC236}">
                <a16:creationId xmlns:a16="http://schemas.microsoft.com/office/drawing/2014/main" id="{C6527906-BA7C-4E26-86F2-3D1305A72822}"/>
              </a:ext>
            </a:extLst>
          </p:cNvPr>
          <p:cNvSpPr>
            <a:spLocks noGrp="1"/>
          </p:cNvSpPr>
          <p:nvPr>
            <p:ph type="sldNum" sz="quarter" idx="10"/>
          </p:nvPr>
        </p:nvSpPr>
        <p:spPr/>
        <p:txBody>
          <a:bodyPr/>
          <a:lstStyle/>
          <a:p>
            <a:fld id="{706D636C-90A3-4979-BA37-BAB384B22101}" type="slidenum">
              <a:rPr lang="en-US" smtClean="0"/>
              <a:pPr/>
              <a:t>21</a:t>
            </a:fld>
            <a:endParaRPr lang="en-US"/>
          </a:p>
        </p:txBody>
      </p:sp>
    </p:spTree>
    <p:extLst>
      <p:ext uri="{BB962C8B-B14F-4D97-AF65-F5344CB8AC3E}">
        <p14:creationId xmlns:p14="http://schemas.microsoft.com/office/powerpoint/2010/main" val="3419644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453BA-EDE1-4EE8-9AC1-DB25A8BC9939}"/>
              </a:ext>
            </a:extLst>
          </p:cNvPr>
          <p:cNvSpPr>
            <a:spLocks noGrp="1"/>
          </p:cNvSpPr>
          <p:nvPr>
            <p:ph type="title"/>
          </p:nvPr>
        </p:nvSpPr>
        <p:spPr/>
        <p:txBody>
          <a:bodyPr/>
          <a:lstStyle/>
          <a:p>
            <a:r>
              <a:rPr lang="en-US" dirty="0"/>
              <a:t>Assessment Prep</a:t>
            </a:r>
          </a:p>
        </p:txBody>
      </p:sp>
      <p:sp>
        <p:nvSpPr>
          <p:cNvPr id="4" name="Slide Number Placeholder 3">
            <a:extLst>
              <a:ext uri="{FF2B5EF4-FFF2-40B4-BE49-F238E27FC236}">
                <a16:creationId xmlns:a16="http://schemas.microsoft.com/office/drawing/2014/main" id="{D58F3A01-A3B8-45E1-B70D-467F2AC9E228}"/>
              </a:ext>
            </a:extLst>
          </p:cNvPr>
          <p:cNvSpPr>
            <a:spLocks noGrp="1"/>
          </p:cNvSpPr>
          <p:nvPr>
            <p:ph type="sldNum" sz="quarter" idx="10"/>
          </p:nvPr>
        </p:nvSpPr>
        <p:spPr/>
        <p:txBody>
          <a:bodyPr/>
          <a:lstStyle/>
          <a:p>
            <a:fld id="{706D636C-90A3-4979-BA37-BAB384B22101}" type="slidenum">
              <a:rPr lang="en-US" smtClean="0"/>
              <a:pPr/>
              <a:t>22</a:t>
            </a:fld>
            <a:endParaRPr lang="en-US"/>
          </a:p>
        </p:txBody>
      </p:sp>
      <p:pic>
        <p:nvPicPr>
          <p:cNvPr id="5" name="Content Placeholder 4" descr="Screen Shot 2016-08-17 at 10.14.59 AM.png">
            <a:extLst>
              <a:ext uri="{FF2B5EF4-FFF2-40B4-BE49-F238E27FC236}">
                <a16:creationId xmlns:a16="http://schemas.microsoft.com/office/drawing/2014/main" id="{9E19AC7D-97DA-4F77-BA60-0FDCD0D488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7545" y="1770063"/>
            <a:ext cx="6777172" cy="4406900"/>
          </a:xfrm>
          <a:prstGeom prst="rect">
            <a:avLst/>
          </a:prstGeom>
        </p:spPr>
      </p:pic>
    </p:spTree>
    <p:extLst>
      <p:ext uri="{BB962C8B-B14F-4D97-AF65-F5344CB8AC3E}">
        <p14:creationId xmlns:p14="http://schemas.microsoft.com/office/powerpoint/2010/main" val="2207759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343D-F64D-49ED-8392-903771339D2B}"/>
              </a:ext>
            </a:extLst>
          </p:cNvPr>
          <p:cNvSpPr>
            <a:spLocks noGrp="1"/>
          </p:cNvSpPr>
          <p:nvPr>
            <p:ph type="title"/>
          </p:nvPr>
        </p:nvSpPr>
        <p:spPr/>
        <p:txBody>
          <a:bodyPr/>
          <a:lstStyle/>
          <a:p>
            <a:r>
              <a:rPr lang="en-US" dirty="0"/>
              <a:t>Assessment Results</a:t>
            </a:r>
          </a:p>
        </p:txBody>
      </p:sp>
      <p:sp>
        <p:nvSpPr>
          <p:cNvPr id="4" name="Slide Number Placeholder 3">
            <a:extLst>
              <a:ext uri="{FF2B5EF4-FFF2-40B4-BE49-F238E27FC236}">
                <a16:creationId xmlns:a16="http://schemas.microsoft.com/office/drawing/2014/main" id="{098E38CF-9E48-4321-B8A2-31DD8F0A792F}"/>
              </a:ext>
            </a:extLst>
          </p:cNvPr>
          <p:cNvSpPr>
            <a:spLocks noGrp="1"/>
          </p:cNvSpPr>
          <p:nvPr>
            <p:ph type="sldNum" sz="quarter" idx="10"/>
          </p:nvPr>
        </p:nvSpPr>
        <p:spPr/>
        <p:txBody>
          <a:bodyPr/>
          <a:lstStyle/>
          <a:p>
            <a:fld id="{706D636C-90A3-4979-BA37-BAB384B22101}" type="slidenum">
              <a:rPr lang="en-US" smtClean="0"/>
              <a:pPr/>
              <a:t>23</a:t>
            </a:fld>
            <a:endParaRPr lang="en-US"/>
          </a:p>
        </p:txBody>
      </p:sp>
      <p:pic>
        <p:nvPicPr>
          <p:cNvPr id="5" name="Content Placeholder 4" descr="Screen Shot 2018-01-11 at 11.44.31 AM.png">
            <a:extLst>
              <a:ext uri="{FF2B5EF4-FFF2-40B4-BE49-F238E27FC236}">
                <a16:creationId xmlns:a16="http://schemas.microsoft.com/office/drawing/2014/main" id="{0F04E216-CBBC-47A5-89C9-A7BD505972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9356" y="2458439"/>
            <a:ext cx="7954963" cy="2169535"/>
          </a:xfrm>
          <a:prstGeom prst="rect">
            <a:avLst/>
          </a:prstGeom>
        </p:spPr>
      </p:pic>
    </p:spTree>
    <p:extLst>
      <p:ext uri="{BB962C8B-B14F-4D97-AF65-F5344CB8AC3E}">
        <p14:creationId xmlns:p14="http://schemas.microsoft.com/office/powerpoint/2010/main" val="3020331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A3E2-3BDF-4701-8540-3B35AB03CA09}"/>
              </a:ext>
            </a:extLst>
          </p:cNvPr>
          <p:cNvSpPr>
            <a:spLocks noGrp="1"/>
          </p:cNvSpPr>
          <p:nvPr>
            <p:ph type="title"/>
          </p:nvPr>
        </p:nvSpPr>
        <p:spPr/>
        <p:txBody>
          <a:bodyPr/>
          <a:lstStyle/>
          <a:p>
            <a:r>
              <a:rPr lang="en-US" dirty="0"/>
              <a:t>Storytelling through Social Media, Podcasts, and </a:t>
            </a:r>
            <a:r>
              <a:rPr lang="en-US" dirty="0" err="1"/>
              <a:t>Storify</a:t>
            </a:r>
            <a:endParaRPr lang="en-US" dirty="0"/>
          </a:p>
        </p:txBody>
      </p:sp>
      <p:sp>
        <p:nvSpPr>
          <p:cNvPr id="3" name="Text Placeholder 2">
            <a:extLst>
              <a:ext uri="{FF2B5EF4-FFF2-40B4-BE49-F238E27FC236}">
                <a16:creationId xmlns:a16="http://schemas.microsoft.com/office/drawing/2014/main" id="{5A698F08-81CF-4C98-9A40-438AAA4CC05E}"/>
              </a:ext>
            </a:extLst>
          </p:cNvPr>
          <p:cNvSpPr>
            <a:spLocks noGrp="1"/>
          </p:cNvSpPr>
          <p:nvPr>
            <p:ph type="body" idx="1"/>
          </p:nvPr>
        </p:nvSpPr>
        <p:spPr/>
        <p:txBody>
          <a:bodyPr>
            <a:normAutofit fontScale="92500" lnSpcReduction="20000"/>
          </a:bodyPr>
          <a:lstStyle/>
          <a:p>
            <a:r>
              <a:rPr lang="en-US" dirty="0">
                <a:solidFill>
                  <a:schemeClr val="tx2"/>
                </a:solidFill>
              </a:rPr>
              <a:t>National Urban League (NUL)</a:t>
            </a:r>
          </a:p>
          <a:p>
            <a:r>
              <a:rPr lang="en-US" dirty="0">
                <a:solidFill>
                  <a:schemeClr val="accent2"/>
                </a:solidFill>
              </a:rPr>
              <a:t>Presenter: </a:t>
            </a:r>
            <a:r>
              <a:rPr lang="en-US" i="0" dirty="0">
                <a:solidFill>
                  <a:schemeClr val="accent2"/>
                </a:solidFill>
              </a:rPr>
              <a:t>Maurita Coley</a:t>
            </a:r>
          </a:p>
          <a:p>
            <a:r>
              <a:rPr lang="en-US" sz="1800" dirty="0"/>
              <a:t>Interim President and CEO</a:t>
            </a:r>
          </a:p>
          <a:p>
            <a:r>
              <a:rPr lang="en-US" sz="1800" dirty="0"/>
              <a:t>Multicultural Media, Telecom and Internet Council, a partner of National Urban League</a:t>
            </a:r>
          </a:p>
        </p:txBody>
      </p:sp>
      <p:sp>
        <p:nvSpPr>
          <p:cNvPr id="4" name="Slide Number Placeholder 3">
            <a:extLst>
              <a:ext uri="{FF2B5EF4-FFF2-40B4-BE49-F238E27FC236}">
                <a16:creationId xmlns:a16="http://schemas.microsoft.com/office/drawing/2014/main" id="{9105F358-0048-48DB-AB07-46D93E1107FB}"/>
              </a:ext>
            </a:extLst>
          </p:cNvPr>
          <p:cNvSpPr>
            <a:spLocks noGrp="1"/>
          </p:cNvSpPr>
          <p:nvPr>
            <p:ph type="sldNum" sz="quarter" idx="10"/>
          </p:nvPr>
        </p:nvSpPr>
        <p:spPr/>
        <p:txBody>
          <a:bodyPr/>
          <a:lstStyle/>
          <a:p>
            <a:fld id="{706D636C-90A3-4979-BA37-BAB384B22101}" type="slidenum">
              <a:rPr lang="en-US" smtClean="0"/>
              <a:pPr/>
              <a:t>24</a:t>
            </a:fld>
            <a:endParaRPr lang="en-US"/>
          </a:p>
        </p:txBody>
      </p:sp>
      <p:pic>
        <p:nvPicPr>
          <p:cNvPr id="1026" name="Picture 2" descr="http://www.mmtconline.org/wp-content/uploads/2018/02/MMTC-logo.png">
            <a:extLst>
              <a:ext uri="{FF2B5EF4-FFF2-40B4-BE49-F238E27FC236}">
                <a16:creationId xmlns:a16="http://schemas.microsoft.com/office/drawing/2014/main" id="{4FE61054-26A3-4D31-B7D0-933AAD476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141" y="6015036"/>
            <a:ext cx="1631576" cy="6126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Urban League">
            <a:extLst>
              <a:ext uri="{FF2B5EF4-FFF2-40B4-BE49-F238E27FC236}">
                <a16:creationId xmlns:a16="http://schemas.microsoft.com/office/drawing/2014/main" id="{3D465E62-6046-4613-BB4C-D8AF7AC0AA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142"/>
          <a:stretch/>
        </p:blipFill>
        <p:spPr bwMode="auto">
          <a:xfrm>
            <a:off x="5330625" y="5880099"/>
            <a:ext cx="2355483"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875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AD1B-CDBB-40CA-82FE-802F933B38FD}"/>
              </a:ext>
            </a:extLst>
          </p:cNvPr>
          <p:cNvSpPr>
            <a:spLocks noGrp="1"/>
          </p:cNvSpPr>
          <p:nvPr>
            <p:ph type="title"/>
          </p:nvPr>
        </p:nvSpPr>
        <p:spPr>
          <a:xfrm>
            <a:off x="628650" y="436112"/>
            <a:ext cx="7955280" cy="1007135"/>
          </a:xfrm>
        </p:spPr>
        <p:txBody>
          <a:bodyPr/>
          <a:lstStyle/>
          <a:p>
            <a:r>
              <a:rPr lang="en-US" dirty="0"/>
              <a:t>NUL </a:t>
            </a:r>
            <a:r>
              <a:rPr lang="en-US" dirty="0" err="1"/>
              <a:t>WIAAI</a:t>
            </a:r>
            <a:r>
              <a:rPr lang="en-US" dirty="0"/>
              <a:t> Uses Social Media</a:t>
            </a:r>
          </a:p>
        </p:txBody>
      </p:sp>
      <p:sp>
        <p:nvSpPr>
          <p:cNvPr id="3" name="Content Placeholder 2">
            <a:extLst>
              <a:ext uri="{FF2B5EF4-FFF2-40B4-BE49-F238E27FC236}">
                <a16:creationId xmlns:a16="http://schemas.microsoft.com/office/drawing/2014/main" id="{442BA5BC-20D4-41C8-AF4F-7B3657600381}"/>
              </a:ext>
            </a:extLst>
          </p:cNvPr>
          <p:cNvSpPr>
            <a:spLocks noGrp="1"/>
          </p:cNvSpPr>
          <p:nvPr>
            <p:ph idx="1"/>
          </p:nvPr>
        </p:nvSpPr>
        <p:spPr>
          <a:xfrm>
            <a:off x="628650" y="1615736"/>
            <a:ext cx="7955280" cy="4561227"/>
          </a:xfrm>
        </p:spPr>
        <p:txBody>
          <a:bodyPr>
            <a:normAutofit fontScale="70000" lnSpcReduction="20000"/>
          </a:bodyPr>
          <a:lstStyle/>
          <a:p>
            <a:pPr marL="0" indent="0">
              <a:lnSpc>
                <a:spcPct val="120000"/>
              </a:lnSpc>
              <a:spcBef>
                <a:spcPts val="0"/>
              </a:spcBef>
              <a:buNone/>
            </a:pPr>
            <a:r>
              <a:rPr lang="en-US" u="sng" dirty="0"/>
              <a:t>To achieve the following:</a:t>
            </a:r>
          </a:p>
          <a:p>
            <a:pPr marL="0" indent="0">
              <a:lnSpc>
                <a:spcPct val="120000"/>
              </a:lnSpc>
              <a:spcBef>
                <a:spcPts val="0"/>
              </a:spcBef>
              <a:buNone/>
            </a:pPr>
            <a:endParaRPr lang="en-US" sz="2100" u="sng" dirty="0"/>
          </a:p>
          <a:p>
            <a:pPr lvl="0" fontAlgn="base">
              <a:lnSpc>
                <a:spcPct val="120000"/>
              </a:lnSpc>
              <a:spcBef>
                <a:spcPts val="0"/>
              </a:spcBef>
            </a:pPr>
            <a:r>
              <a:rPr lang="en-US" b="1" dirty="0"/>
              <a:t>Generate Exposure</a:t>
            </a:r>
            <a:r>
              <a:rPr lang="en-US" dirty="0"/>
              <a:t> by promoting the mission, work, efforts, resources, and goals of </a:t>
            </a:r>
            <a:r>
              <a:rPr lang="en-US" dirty="0" err="1"/>
              <a:t>WIAAI</a:t>
            </a:r>
            <a:r>
              <a:rPr lang="en-US" dirty="0"/>
              <a:t> and diversifying Registered Apprenticeship Programs.  </a:t>
            </a:r>
          </a:p>
          <a:p>
            <a:pPr lvl="0" fontAlgn="base">
              <a:lnSpc>
                <a:spcPct val="120000"/>
              </a:lnSpc>
              <a:spcBef>
                <a:spcPts val="0"/>
              </a:spcBef>
            </a:pPr>
            <a:r>
              <a:rPr lang="en-US" b="1" dirty="0"/>
              <a:t>Advocate for Diversity Programs</a:t>
            </a:r>
            <a:r>
              <a:rPr lang="en-US" dirty="0"/>
              <a:t> that promote and preserve equal opportunity, diversity, and inclusion in the Registered Apprenticeship domain. </a:t>
            </a:r>
          </a:p>
          <a:p>
            <a:pPr lvl="0" fontAlgn="base">
              <a:lnSpc>
                <a:spcPct val="120000"/>
              </a:lnSpc>
              <a:spcBef>
                <a:spcPts val="0"/>
              </a:spcBef>
            </a:pPr>
            <a:r>
              <a:rPr lang="en-US" b="1" dirty="0"/>
              <a:t>Expand and Strengthen Relationships</a:t>
            </a:r>
            <a:r>
              <a:rPr lang="en-US" dirty="0"/>
              <a:t> with </a:t>
            </a:r>
          </a:p>
          <a:p>
            <a:pPr lvl="1" fontAlgn="base">
              <a:lnSpc>
                <a:spcPct val="120000"/>
              </a:lnSpc>
              <a:spcBef>
                <a:spcPts val="0"/>
              </a:spcBef>
            </a:pPr>
            <a:r>
              <a:rPr lang="en-US" dirty="0">
                <a:solidFill>
                  <a:schemeClr val="tx1"/>
                </a:solidFill>
              </a:rPr>
              <a:t>Underrepresented communities </a:t>
            </a:r>
          </a:p>
          <a:p>
            <a:pPr lvl="1" fontAlgn="base">
              <a:lnSpc>
                <a:spcPct val="120000"/>
              </a:lnSpc>
              <a:spcBef>
                <a:spcPts val="0"/>
              </a:spcBef>
            </a:pPr>
            <a:r>
              <a:rPr lang="en-US" dirty="0">
                <a:solidFill>
                  <a:schemeClr val="tx1"/>
                </a:solidFill>
              </a:rPr>
              <a:t>Conference and policy event attendees, speakers, and intermediaries </a:t>
            </a:r>
          </a:p>
          <a:p>
            <a:pPr lvl="1" fontAlgn="base">
              <a:lnSpc>
                <a:spcPct val="120000"/>
              </a:lnSpc>
              <a:spcBef>
                <a:spcPts val="0"/>
              </a:spcBef>
            </a:pPr>
            <a:r>
              <a:rPr lang="en-US" dirty="0">
                <a:solidFill>
                  <a:schemeClr val="tx1"/>
                </a:solidFill>
              </a:rPr>
              <a:t>Community and industry partners</a:t>
            </a:r>
          </a:p>
          <a:p>
            <a:pPr lvl="1" fontAlgn="base">
              <a:lnSpc>
                <a:spcPct val="120000"/>
              </a:lnSpc>
              <a:spcBef>
                <a:spcPts val="0"/>
              </a:spcBef>
            </a:pPr>
            <a:r>
              <a:rPr lang="en-US" dirty="0">
                <a:solidFill>
                  <a:schemeClr val="tx1"/>
                </a:solidFill>
              </a:rPr>
              <a:t>Federal and state agencies</a:t>
            </a:r>
          </a:p>
          <a:p>
            <a:pPr lvl="1" fontAlgn="base">
              <a:lnSpc>
                <a:spcPct val="120000"/>
              </a:lnSpc>
              <a:spcBef>
                <a:spcPts val="0"/>
              </a:spcBef>
            </a:pPr>
            <a:r>
              <a:rPr lang="en-US" dirty="0">
                <a:solidFill>
                  <a:schemeClr val="tx1"/>
                </a:solidFill>
              </a:rPr>
              <a:t>Mainstream media and other press</a:t>
            </a:r>
          </a:p>
          <a:p>
            <a:pPr lvl="1" fontAlgn="base">
              <a:lnSpc>
                <a:spcPct val="120000"/>
              </a:lnSpc>
              <a:spcBef>
                <a:spcPts val="0"/>
              </a:spcBef>
            </a:pPr>
            <a:r>
              <a:rPr lang="en-US" dirty="0">
                <a:solidFill>
                  <a:schemeClr val="tx1"/>
                </a:solidFill>
              </a:rPr>
              <a:t>Social media influencers </a:t>
            </a:r>
          </a:p>
          <a:p>
            <a:endParaRPr lang="en-US" dirty="0"/>
          </a:p>
        </p:txBody>
      </p:sp>
      <p:sp>
        <p:nvSpPr>
          <p:cNvPr id="4" name="Slide Number Placeholder 3">
            <a:extLst>
              <a:ext uri="{FF2B5EF4-FFF2-40B4-BE49-F238E27FC236}">
                <a16:creationId xmlns:a16="http://schemas.microsoft.com/office/drawing/2014/main" id="{9E080EAE-071D-4C02-8AB3-3E7D96063A1A}"/>
              </a:ext>
            </a:extLst>
          </p:cNvPr>
          <p:cNvSpPr>
            <a:spLocks noGrp="1"/>
          </p:cNvSpPr>
          <p:nvPr>
            <p:ph type="sldNum" sz="quarter" idx="10"/>
          </p:nvPr>
        </p:nvSpPr>
        <p:spPr/>
        <p:txBody>
          <a:bodyPr/>
          <a:lstStyle/>
          <a:p>
            <a:fld id="{706D636C-90A3-4979-BA37-BAB384B22101}" type="slidenum">
              <a:rPr lang="en-US" smtClean="0"/>
              <a:pPr/>
              <a:t>25</a:t>
            </a:fld>
            <a:endParaRPr lang="en-US"/>
          </a:p>
        </p:txBody>
      </p:sp>
      <p:grpSp>
        <p:nvGrpSpPr>
          <p:cNvPr id="8" name="Group 7">
            <a:extLst>
              <a:ext uri="{FF2B5EF4-FFF2-40B4-BE49-F238E27FC236}">
                <a16:creationId xmlns:a16="http://schemas.microsoft.com/office/drawing/2014/main" id="{EAFF2A16-2D5F-458F-BFBA-D6192E1FA71E}"/>
              </a:ext>
            </a:extLst>
          </p:cNvPr>
          <p:cNvGrpSpPr/>
          <p:nvPr/>
        </p:nvGrpSpPr>
        <p:grpSpPr>
          <a:xfrm>
            <a:off x="5409282" y="128646"/>
            <a:ext cx="3554309" cy="774737"/>
            <a:chOff x="0" y="2960410"/>
            <a:chExt cx="6029892" cy="1284842"/>
          </a:xfrm>
        </p:grpSpPr>
        <p:pic>
          <p:nvPicPr>
            <p:cNvPr id="9" name="Picture 2" descr="https://image.flaticon.com/sprites/share/packs/174834-social-media-logos.png">
              <a:extLst>
                <a:ext uri="{FF2B5EF4-FFF2-40B4-BE49-F238E27FC236}">
                  <a16:creationId xmlns:a16="http://schemas.microsoft.com/office/drawing/2014/main" id="{A54488A4-A6DC-421E-9AFB-69EC15C11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056" b="73236"/>
            <a:stretch/>
          </p:blipFill>
          <p:spPr bwMode="auto">
            <a:xfrm>
              <a:off x="4572000" y="2960410"/>
              <a:ext cx="1457892" cy="12848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image.flaticon.com/sprites/share/packs/174834-social-media-logos.png">
              <a:extLst>
                <a:ext uri="{FF2B5EF4-FFF2-40B4-BE49-F238E27FC236}">
                  <a16:creationId xmlns:a16="http://schemas.microsoft.com/office/drawing/2014/main" id="{5A699887-F98D-48D5-9060-40B9078F79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73236"/>
            <a:stretch/>
          </p:blipFill>
          <p:spPr bwMode="auto">
            <a:xfrm>
              <a:off x="0" y="2960410"/>
              <a:ext cx="4572000" cy="12848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4199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6F75C4-DD29-4757-8E1C-6B325F9814D5}"/>
              </a:ext>
            </a:extLst>
          </p:cNvPr>
          <p:cNvSpPr>
            <a:spLocks noGrp="1"/>
          </p:cNvSpPr>
          <p:nvPr>
            <p:ph type="title"/>
          </p:nvPr>
        </p:nvSpPr>
        <p:spPr/>
        <p:txBody>
          <a:bodyPr/>
          <a:lstStyle/>
          <a:p>
            <a:r>
              <a:rPr lang="en-US" dirty="0"/>
              <a:t>Storytelling Objectives</a:t>
            </a:r>
          </a:p>
        </p:txBody>
      </p:sp>
      <p:sp>
        <p:nvSpPr>
          <p:cNvPr id="6" name="Content Placeholder 5">
            <a:extLst>
              <a:ext uri="{FF2B5EF4-FFF2-40B4-BE49-F238E27FC236}">
                <a16:creationId xmlns:a16="http://schemas.microsoft.com/office/drawing/2014/main" id="{FA39C433-E5BE-439D-BFE8-8FF588D5B8C1}"/>
              </a:ext>
            </a:extLst>
          </p:cNvPr>
          <p:cNvSpPr>
            <a:spLocks noGrp="1"/>
          </p:cNvSpPr>
          <p:nvPr>
            <p:ph idx="1"/>
          </p:nvPr>
        </p:nvSpPr>
        <p:spPr/>
        <p:txBody>
          <a:bodyPr>
            <a:normAutofit fontScale="62500" lnSpcReduction="20000"/>
          </a:bodyPr>
          <a:lstStyle/>
          <a:p>
            <a:pPr>
              <a:lnSpc>
                <a:spcPct val="120000"/>
              </a:lnSpc>
              <a:spcBef>
                <a:spcPts val="0"/>
              </a:spcBef>
            </a:pPr>
            <a:r>
              <a:rPr lang="en-US" b="1" dirty="0"/>
              <a:t>Promote and Expand RA Programs</a:t>
            </a:r>
            <a:r>
              <a:rPr lang="en-US" dirty="0"/>
              <a:t> – The “storytelling” tools the Consortium develops, uses, and deploys are at the core of its role of promoting, expanding, and diversifying RA Programs.</a:t>
            </a:r>
          </a:p>
          <a:p>
            <a:pPr>
              <a:lnSpc>
                <a:spcPct val="120000"/>
              </a:lnSpc>
              <a:spcBef>
                <a:spcPts val="0"/>
              </a:spcBef>
            </a:pPr>
            <a:r>
              <a:rPr lang="en-US" b="1" dirty="0"/>
              <a:t>Spread the Word</a:t>
            </a:r>
            <a:r>
              <a:rPr lang="en-US" dirty="0"/>
              <a:t> – Trainings, panels, and conferences only speak to target audience that is “present” at the moment. We keep the knowledge alive and disseminate it after the event is over through storytelling.</a:t>
            </a:r>
          </a:p>
          <a:p>
            <a:pPr>
              <a:lnSpc>
                <a:spcPct val="120000"/>
              </a:lnSpc>
              <a:spcBef>
                <a:spcPts val="0"/>
              </a:spcBef>
            </a:pPr>
            <a:r>
              <a:rPr lang="en-US" b="1" dirty="0"/>
              <a:t>Social Media Toolkit</a:t>
            </a:r>
            <a:r>
              <a:rPr lang="en-US" dirty="0"/>
              <a:t> – This Toolkit, created by </a:t>
            </a:r>
            <a:r>
              <a:rPr lang="en-US" dirty="0" err="1"/>
              <a:t>MMTC</a:t>
            </a:r>
            <a:r>
              <a:rPr lang="en-US" dirty="0"/>
              <a:t> for the NUL </a:t>
            </a:r>
            <a:r>
              <a:rPr lang="en-US" dirty="0" err="1"/>
              <a:t>WIAAI</a:t>
            </a:r>
            <a:r>
              <a:rPr lang="en-US" dirty="0"/>
              <a:t> Consortium to spread awareness, implements:</a:t>
            </a:r>
          </a:p>
          <a:p>
            <a:pPr lvl="1">
              <a:lnSpc>
                <a:spcPct val="120000"/>
              </a:lnSpc>
              <a:spcBef>
                <a:spcPts val="0"/>
              </a:spcBef>
            </a:pPr>
            <a:r>
              <a:rPr lang="en-US" sz="2600" dirty="0">
                <a:solidFill>
                  <a:schemeClr val="tx1"/>
                </a:solidFill>
              </a:rPr>
              <a:t>Website, conference, podcast, and webinar links</a:t>
            </a:r>
          </a:p>
          <a:p>
            <a:pPr lvl="1">
              <a:lnSpc>
                <a:spcPct val="120000"/>
              </a:lnSpc>
              <a:spcBef>
                <a:spcPts val="0"/>
              </a:spcBef>
            </a:pPr>
            <a:r>
              <a:rPr lang="en-US" sz="2600" dirty="0">
                <a:solidFill>
                  <a:schemeClr val="tx1"/>
                </a:solidFill>
              </a:rPr>
              <a:t>Social Media Accounts – Facebook, Instagram, Twitter, and LinkedIn</a:t>
            </a:r>
          </a:p>
          <a:p>
            <a:pPr lvl="1">
              <a:lnSpc>
                <a:spcPct val="120000"/>
              </a:lnSpc>
              <a:spcBef>
                <a:spcPts val="0"/>
              </a:spcBef>
            </a:pPr>
            <a:r>
              <a:rPr lang="en-US" sz="2600" dirty="0">
                <a:solidFill>
                  <a:schemeClr val="tx1"/>
                </a:solidFill>
              </a:rPr>
              <a:t>Social Media Ambassadors, targeted hashtags, and graphics prior to the events</a:t>
            </a:r>
          </a:p>
          <a:p>
            <a:pPr lvl="1">
              <a:lnSpc>
                <a:spcPct val="120000"/>
              </a:lnSpc>
              <a:spcBef>
                <a:spcPts val="0"/>
              </a:spcBef>
            </a:pPr>
            <a:r>
              <a:rPr lang="en-US" sz="2600" dirty="0">
                <a:solidFill>
                  <a:schemeClr val="tx1"/>
                </a:solidFill>
              </a:rPr>
              <a:t>E-blasts, podcasts, and posts on social media prior to each event</a:t>
            </a:r>
          </a:p>
          <a:p>
            <a:pPr lvl="1">
              <a:lnSpc>
                <a:spcPct val="120000"/>
              </a:lnSpc>
              <a:spcBef>
                <a:spcPts val="0"/>
              </a:spcBef>
            </a:pPr>
            <a:r>
              <a:rPr lang="en-US" sz="2600" dirty="0">
                <a:solidFill>
                  <a:schemeClr val="tx1"/>
                </a:solidFill>
              </a:rPr>
              <a:t>Content creation during each event through </a:t>
            </a:r>
            <a:r>
              <a:rPr lang="en-US" sz="2600" dirty="0" err="1">
                <a:solidFill>
                  <a:schemeClr val="tx1"/>
                </a:solidFill>
              </a:rPr>
              <a:t>MMTC</a:t>
            </a:r>
            <a:r>
              <a:rPr lang="en-US" sz="2600" dirty="0">
                <a:solidFill>
                  <a:schemeClr val="tx1"/>
                </a:solidFill>
              </a:rPr>
              <a:t>, attendees, and Ambassadors</a:t>
            </a:r>
          </a:p>
          <a:p>
            <a:pPr lvl="1">
              <a:lnSpc>
                <a:spcPct val="120000"/>
              </a:lnSpc>
              <a:spcBef>
                <a:spcPts val="0"/>
              </a:spcBef>
            </a:pPr>
            <a:r>
              <a:rPr lang="en-US" sz="2600" dirty="0">
                <a:solidFill>
                  <a:schemeClr val="tx1"/>
                </a:solidFill>
              </a:rPr>
              <a:t>Storify Blogs after the completion of each event</a:t>
            </a:r>
          </a:p>
          <a:p>
            <a:pPr lvl="1"/>
            <a:endParaRPr lang="en-US" dirty="0"/>
          </a:p>
          <a:p>
            <a:endParaRPr lang="en-US" dirty="0"/>
          </a:p>
        </p:txBody>
      </p:sp>
      <p:sp>
        <p:nvSpPr>
          <p:cNvPr id="4" name="Slide Number Placeholder 3">
            <a:extLst>
              <a:ext uri="{FF2B5EF4-FFF2-40B4-BE49-F238E27FC236}">
                <a16:creationId xmlns:a16="http://schemas.microsoft.com/office/drawing/2014/main" id="{78D9388D-01DD-40F8-9E16-9BF00D618430}"/>
              </a:ext>
            </a:extLst>
          </p:cNvPr>
          <p:cNvSpPr>
            <a:spLocks noGrp="1"/>
          </p:cNvSpPr>
          <p:nvPr>
            <p:ph type="sldNum" sz="quarter" idx="10"/>
          </p:nvPr>
        </p:nvSpPr>
        <p:spPr/>
        <p:txBody>
          <a:bodyPr/>
          <a:lstStyle/>
          <a:p>
            <a:fld id="{706D636C-90A3-4979-BA37-BAB384B22101}" type="slidenum">
              <a:rPr lang="en-US" smtClean="0"/>
              <a:pPr/>
              <a:t>26</a:t>
            </a:fld>
            <a:endParaRPr lang="en-US"/>
          </a:p>
        </p:txBody>
      </p:sp>
      <p:grpSp>
        <p:nvGrpSpPr>
          <p:cNvPr id="10" name="Group 9">
            <a:extLst>
              <a:ext uri="{FF2B5EF4-FFF2-40B4-BE49-F238E27FC236}">
                <a16:creationId xmlns:a16="http://schemas.microsoft.com/office/drawing/2014/main" id="{15DD4660-BBEF-4CD5-B4CB-92E8A78CACC9}"/>
              </a:ext>
            </a:extLst>
          </p:cNvPr>
          <p:cNvGrpSpPr/>
          <p:nvPr/>
        </p:nvGrpSpPr>
        <p:grpSpPr>
          <a:xfrm>
            <a:off x="5409282" y="128646"/>
            <a:ext cx="3554309" cy="774737"/>
            <a:chOff x="0" y="2960410"/>
            <a:chExt cx="6029892" cy="1284842"/>
          </a:xfrm>
        </p:grpSpPr>
        <p:pic>
          <p:nvPicPr>
            <p:cNvPr id="11" name="Picture 2" descr="https://image.flaticon.com/sprites/share/packs/174834-social-media-logos.png">
              <a:extLst>
                <a:ext uri="{FF2B5EF4-FFF2-40B4-BE49-F238E27FC236}">
                  <a16:creationId xmlns:a16="http://schemas.microsoft.com/office/drawing/2014/main" id="{D9163FF6-79D0-4B74-A718-F575C176AC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056" b="73236"/>
            <a:stretch/>
          </p:blipFill>
          <p:spPr bwMode="auto">
            <a:xfrm>
              <a:off x="4572000" y="2960410"/>
              <a:ext cx="1457892" cy="12848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image.flaticon.com/sprites/share/packs/174834-social-media-logos.png">
              <a:extLst>
                <a:ext uri="{FF2B5EF4-FFF2-40B4-BE49-F238E27FC236}">
                  <a16:creationId xmlns:a16="http://schemas.microsoft.com/office/drawing/2014/main" id="{39BC1168-F97D-42B5-9FAA-D74454FB80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73236"/>
            <a:stretch/>
          </p:blipFill>
          <p:spPr bwMode="auto">
            <a:xfrm>
              <a:off x="0" y="2960410"/>
              <a:ext cx="4572000" cy="12848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4742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48C5-5C3E-416D-BCBF-468A782C16FD}"/>
              </a:ext>
            </a:extLst>
          </p:cNvPr>
          <p:cNvSpPr>
            <a:spLocks noGrp="1"/>
          </p:cNvSpPr>
          <p:nvPr>
            <p:ph type="title"/>
          </p:nvPr>
        </p:nvSpPr>
        <p:spPr/>
        <p:txBody>
          <a:bodyPr/>
          <a:lstStyle/>
          <a:p>
            <a:r>
              <a:rPr lang="en-US" dirty="0"/>
              <a:t>Podcasts: </a:t>
            </a:r>
            <a:br>
              <a:rPr lang="en-US" dirty="0"/>
            </a:br>
            <a:r>
              <a:rPr lang="en-US" dirty="0"/>
              <a:t>(</a:t>
            </a:r>
            <a:r>
              <a:rPr lang="en-US" dirty="0" err="1"/>
              <a:t>Soundcloud</a:t>
            </a:r>
            <a:r>
              <a:rPr lang="en-US" dirty="0"/>
              <a:t> and </a:t>
            </a:r>
            <a:r>
              <a:rPr lang="en-US" dirty="0" err="1"/>
              <a:t>TalkShoe</a:t>
            </a:r>
            <a:r>
              <a:rPr lang="en-US" dirty="0"/>
              <a:t>)</a:t>
            </a:r>
          </a:p>
        </p:txBody>
      </p:sp>
      <p:sp>
        <p:nvSpPr>
          <p:cNvPr id="3" name="Content Placeholder 2">
            <a:extLst>
              <a:ext uri="{FF2B5EF4-FFF2-40B4-BE49-F238E27FC236}">
                <a16:creationId xmlns:a16="http://schemas.microsoft.com/office/drawing/2014/main" id="{0D5B48E0-1A43-4134-B9A6-BFEC1763239C}"/>
              </a:ext>
            </a:extLst>
          </p:cNvPr>
          <p:cNvSpPr>
            <a:spLocks noGrp="1"/>
          </p:cNvSpPr>
          <p:nvPr>
            <p:ph idx="1"/>
          </p:nvPr>
        </p:nvSpPr>
        <p:spPr>
          <a:xfrm>
            <a:off x="504360" y="1477166"/>
            <a:ext cx="7991569" cy="2771909"/>
          </a:xfrm>
        </p:spPr>
        <p:txBody>
          <a:bodyPr>
            <a:normAutofit fontScale="70000" lnSpcReduction="20000"/>
          </a:bodyPr>
          <a:lstStyle/>
          <a:p>
            <a:r>
              <a:rPr lang="en-US" sz="2600" b="1" dirty="0" err="1"/>
              <a:t>Soundcloud</a:t>
            </a:r>
            <a:r>
              <a:rPr lang="en-US" sz="2600" b="1" dirty="0"/>
              <a:t>:</a:t>
            </a:r>
            <a:r>
              <a:rPr lang="en-US" sz="2600" dirty="0"/>
              <a:t> An online audio distribution platform, to record and stream in-person podcast interviews</a:t>
            </a:r>
          </a:p>
          <a:p>
            <a:pPr lvl="1"/>
            <a:r>
              <a:rPr lang="en-US" dirty="0"/>
              <a:t>Cost: Free (up to 30 hours of podcasts)</a:t>
            </a:r>
          </a:p>
          <a:p>
            <a:pPr lvl="1"/>
            <a:r>
              <a:rPr lang="en-US" dirty="0"/>
              <a:t>Simple, for in-house podcast creation </a:t>
            </a:r>
          </a:p>
          <a:p>
            <a:pPr lvl="1"/>
            <a:r>
              <a:rPr lang="en-US" dirty="0"/>
              <a:t>On-the-go tool: Can be operated through any smartphone</a:t>
            </a:r>
          </a:p>
          <a:p>
            <a:pPr lvl="1"/>
            <a:r>
              <a:rPr lang="en-US" dirty="0"/>
              <a:t>Can upload your own podcast</a:t>
            </a:r>
          </a:p>
          <a:p>
            <a:pPr lvl="1"/>
            <a:r>
              <a:rPr lang="en-US" dirty="0"/>
              <a:t>Limitation: Physical presence with discussants is required</a:t>
            </a:r>
          </a:p>
          <a:p>
            <a:pPr lvl="1"/>
            <a:r>
              <a:rPr lang="en-US" dirty="0"/>
              <a:t>Example: </a:t>
            </a:r>
            <a:r>
              <a:rPr lang="en-US" dirty="0" err="1"/>
              <a:t>WIAAI</a:t>
            </a:r>
            <a:r>
              <a:rPr lang="en-US" dirty="0"/>
              <a:t> member discusses </a:t>
            </a:r>
            <a:r>
              <a:rPr lang="en-US" dirty="0" err="1"/>
              <a:t>5G</a:t>
            </a:r>
            <a:r>
              <a:rPr lang="en-US" dirty="0"/>
              <a:t> and Telecom Apprenticeships</a:t>
            </a:r>
          </a:p>
          <a:p>
            <a:pPr lvl="2"/>
            <a:r>
              <a:rPr lang="en-US" u="sng" dirty="0">
                <a:hlinkClick r:id="rId2"/>
              </a:rPr>
              <a:t>https://m.soundcloud.com/mmtconline/episodetwo</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11A069D-84A4-475C-BB7A-16F1CBF7A749}"/>
              </a:ext>
            </a:extLst>
          </p:cNvPr>
          <p:cNvSpPr>
            <a:spLocks noGrp="1"/>
          </p:cNvSpPr>
          <p:nvPr>
            <p:ph type="sldNum" sz="quarter" idx="10"/>
          </p:nvPr>
        </p:nvSpPr>
        <p:spPr/>
        <p:txBody>
          <a:bodyPr/>
          <a:lstStyle/>
          <a:p>
            <a:fld id="{706D636C-90A3-4979-BA37-BAB384B22101}" type="slidenum">
              <a:rPr lang="en-US" smtClean="0"/>
              <a:pPr/>
              <a:t>27</a:t>
            </a:fld>
            <a:endParaRPr lang="en-US"/>
          </a:p>
        </p:txBody>
      </p:sp>
      <p:pic>
        <p:nvPicPr>
          <p:cNvPr id="5" name="Picture 4"/>
          <p:cNvPicPr>
            <a:picLocks noChangeAspect="1"/>
          </p:cNvPicPr>
          <p:nvPr/>
        </p:nvPicPr>
        <p:blipFill>
          <a:blip r:embed="rId3"/>
          <a:stretch>
            <a:fillRect/>
          </a:stretch>
        </p:blipFill>
        <p:spPr>
          <a:xfrm>
            <a:off x="4990683" y="4440912"/>
            <a:ext cx="3972909" cy="1832238"/>
          </a:xfrm>
          <a:prstGeom prst="rect">
            <a:avLst/>
          </a:prstGeom>
        </p:spPr>
      </p:pic>
      <p:sp>
        <p:nvSpPr>
          <p:cNvPr id="8" name="Content Placeholder 2">
            <a:extLst>
              <a:ext uri="{FF2B5EF4-FFF2-40B4-BE49-F238E27FC236}">
                <a16:creationId xmlns:a16="http://schemas.microsoft.com/office/drawing/2014/main" id="{0D5B48E0-1A43-4134-B9A6-BFEC1763239C}"/>
              </a:ext>
            </a:extLst>
          </p:cNvPr>
          <p:cNvSpPr txBox="1">
            <a:spLocks/>
          </p:cNvSpPr>
          <p:nvPr/>
        </p:nvSpPr>
        <p:spPr>
          <a:xfrm>
            <a:off x="504361" y="3959441"/>
            <a:ext cx="4486322" cy="2396909"/>
          </a:xfrm>
          <a:prstGeom prst="rect">
            <a:avLst/>
          </a:prstGeom>
        </p:spPr>
        <p:txBody>
          <a:bodyPr vert="horz" lIns="91440" tIns="45720" rIns="91440" bIns="45720" rtlCol="0">
            <a:normAutofit fontScale="25000" lnSpcReduction="20000"/>
          </a:bodyPr>
          <a:lst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b="1" dirty="0" err="1"/>
              <a:t>TalkShoe</a:t>
            </a:r>
            <a:r>
              <a:rPr lang="en-US" sz="7200" b="1" dirty="0"/>
              <a:t>: </a:t>
            </a:r>
          </a:p>
          <a:p>
            <a:pPr lvl="1"/>
            <a:r>
              <a:rPr lang="en-US" sz="6000" dirty="0"/>
              <a:t>For discussions with people who are remote</a:t>
            </a:r>
          </a:p>
          <a:p>
            <a:pPr lvl="2"/>
            <a:r>
              <a:rPr lang="en-US" sz="6000" dirty="0"/>
              <a:t>Discussants can call in from phone or Skype</a:t>
            </a:r>
          </a:p>
          <a:p>
            <a:pPr lvl="1"/>
            <a:r>
              <a:rPr lang="en-US" sz="6000" dirty="0"/>
              <a:t>Can schedule in advance</a:t>
            </a:r>
          </a:p>
          <a:p>
            <a:pPr lvl="1"/>
            <a:r>
              <a:rPr lang="en-US" sz="6000" dirty="0"/>
              <a:t>Cost: Free </a:t>
            </a:r>
          </a:p>
          <a:p>
            <a:pPr lvl="1"/>
            <a:r>
              <a:rPr lang="en-US" sz="6000" dirty="0"/>
              <a:t>Multiple discussants can conference call and record at once</a:t>
            </a:r>
          </a:p>
          <a:p>
            <a:pPr lvl="1"/>
            <a:r>
              <a:rPr lang="en-US" sz="6000" dirty="0"/>
              <a:t>Example: </a:t>
            </a:r>
            <a:r>
              <a:rPr lang="en-US" sz="6000" u="sng" dirty="0">
                <a:hlinkClick r:id="rId4"/>
              </a:rPr>
              <a:t>http://www.talkshoe.com/tc/145734</a:t>
            </a:r>
            <a:endParaRPr lang="en-US" sz="6000" dirty="0"/>
          </a:p>
        </p:txBody>
      </p:sp>
    </p:spTree>
    <p:extLst>
      <p:ext uri="{BB962C8B-B14F-4D97-AF65-F5344CB8AC3E}">
        <p14:creationId xmlns:p14="http://schemas.microsoft.com/office/powerpoint/2010/main" val="3588017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D023A-B2B1-44DC-8FE3-C96F402BBA93}"/>
              </a:ext>
            </a:extLst>
          </p:cNvPr>
          <p:cNvSpPr>
            <a:spLocks noGrp="1"/>
          </p:cNvSpPr>
          <p:nvPr>
            <p:ph type="title"/>
          </p:nvPr>
        </p:nvSpPr>
        <p:spPr>
          <a:xfrm>
            <a:off x="628650" y="365126"/>
            <a:ext cx="7955280" cy="496008"/>
          </a:xfrm>
        </p:spPr>
        <p:txBody>
          <a:bodyPr anchor="t">
            <a:normAutofit fontScale="90000"/>
          </a:bodyPr>
          <a:lstStyle/>
          <a:p>
            <a:r>
              <a:rPr lang="en-US" dirty="0"/>
              <a:t>Storify: </a:t>
            </a:r>
          </a:p>
        </p:txBody>
      </p:sp>
      <p:sp>
        <p:nvSpPr>
          <p:cNvPr id="3" name="Content Placeholder 2">
            <a:extLst>
              <a:ext uri="{FF2B5EF4-FFF2-40B4-BE49-F238E27FC236}">
                <a16:creationId xmlns:a16="http://schemas.microsoft.com/office/drawing/2014/main" id="{D714F1E2-C918-45FB-B402-DFFF128A6D7D}"/>
              </a:ext>
            </a:extLst>
          </p:cNvPr>
          <p:cNvSpPr>
            <a:spLocks noGrp="1"/>
          </p:cNvSpPr>
          <p:nvPr>
            <p:ph idx="1"/>
          </p:nvPr>
        </p:nvSpPr>
        <p:spPr>
          <a:xfrm>
            <a:off x="628650" y="981680"/>
            <a:ext cx="7955280" cy="2592280"/>
          </a:xfrm>
        </p:spPr>
        <p:txBody>
          <a:bodyPr>
            <a:noAutofit/>
          </a:bodyPr>
          <a:lstStyle/>
          <a:p>
            <a:pPr>
              <a:lnSpc>
                <a:spcPct val="100000"/>
              </a:lnSpc>
              <a:spcBef>
                <a:spcPts val="0"/>
              </a:spcBef>
            </a:pPr>
            <a:r>
              <a:rPr lang="en-US" sz="2000" b="1" dirty="0" err="1"/>
              <a:t>Storify</a:t>
            </a:r>
            <a:r>
              <a:rPr lang="en-US" sz="2000" b="1" dirty="0"/>
              <a:t>:</a:t>
            </a:r>
            <a:r>
              <a:rPr lang="en-US" sz="2000" dirty="0"/>
              <a:t> A social networking service that lets users create stories or timelines using social media</a:t>
            </a:r>
          </a:p>
          <a:p>
            <a:pPr lvl="1">
              <a:lnSpc>
                <a:spcPct val="100000"/>
              </a:lnSpc>
              <a:spcBef>
                <a:spcPts val="0"/>
              </a:spcBef>
            </a:pPr>
            <a:r>
              <a:rPr lang="en-US" sz="1800" dirty="0"/>
              <a:t>Turns what users post on social media into compelling stories</a:t>
            </a:r>
          </a:p>
          <a:p>
            <a:pPr lvl="1">
              <a:lnSpc>
                <a:spcPct val="100000"/>
              </a:lnSpc>
              <a:spcBef>
                <a:spcPts val="0"/>
              </a:spcBef>
            </a:pPr>
            <a:r>
              <a:rPr lang="en-US" sz="1800" dirty="0"/>
              <a:t>Allows users to search on Storify based on Twitter handles, hashtags or keywords</a:t>
            </a:r>
          </a:p>
          <a:p>
            <a:pPr lvl="1">
              <a:lnSpc>
                <a:spcPct val="100000"/>
              </a:lnSpc>
              <a:spcBef>
                <a:spcPts val="0"/>
              </a:spcBef>
            </a:pPr>
            <a:r>
              <a:rPr lang="en-US" sz="1800" dirty="0"/>
              <a:t>Simple click-and-drag approach to easily create stories</a:t>
            </a:r>
          </a:p>
          <a:p>
            <a:pPr lvl="1">
              <a:lnSpc>
                <a:spcPct val="100000"/>
              </a:lnSpc>
              <a:spcBef>
                <a:spcPts val="0"/>
              </a:spcBef>
            </a:pPr>
            <a:r>
              <a:rPr lang="en-US" sz="1800" dirty="0"/>
              <a:t>Users can implement descriptions, links, and videos, as well as connect to Facebook and Instagram</a:t>
            </a:r>
          </a:p>
        </p:txBody>
      </p:sp>
      <p:sp>
        <p:nvSpPr>
          <p:cNvPr id="4" name="Slide Number Placeholder 3">
            <a:extLst>
              <a:ext uri="{FF2B5EF4-FFF2-40B4-BE49-F238E27FC236}">
                <a16:creationId xmlns:a16="http://schemas.microsoft.com/office/drawing/2014/main" id="{9FCBB5B1-970F-430E-84DD-2F25CC10AE35}"/>
              </a:ext>
            </a:extLst>
          </p:cNvPr>
          <p:cNvSpPr>
            <a:spLocks noGrp="1"/>
          </p:cNvSpPr>
          <p:nvPr>
            <p:ph type="sldNum" sz="quarter" idx="10"/>
          </p:nvPr>
        </p:nvSpPr>
        <p:spPr/>
        <p:txBody>
          <a:bodyPr/>
          <a:lstStyle/>
          <a:p>
            <a:fld id="{706D636C-90A3-4979-BA37-BAB384B22101}" type="slidenum">
              <a:rPr lang="en-US" smtClean="0"/>
              <a:pPr/>
              <a:t>28</a:t>
            </a:fld>
            <a:endParaRPr lang="en-US"/>
          </a:p>
        </p:txBody>
      </p:sp>
      <p:pic>
        <p:nvPicPr>
          <p:cNvPr id="5" name="Picture 4"/>
          <p:cNvPicPr>
            <a:picLocks noChangeAspect="1"/>
          </p:cNvPicPr>
          <p:nvPr/>
        </p:nvPicPr>
        <p:blipFill rotWithShape="1">
          <a:blip r:embed="rId2"/>
          <a:srcRect l="18641" t="15265" r="22621"/>
          <a:stretch/>
        </p:blipFill>
        <p:spPr>
          <a:xfrm>
            <a:off x="5161058" y="4403129"/>
            <a:ext cx="3695405" cy="1763111"/>
          </a:xfrm>
          <a:prstGeom prst="rect">
            <a:avLst/>
          </a:prstGeom>
        </p:spPr>
      </p:pic>
      <p:sp>
        <p:nvSpPr>
          <p:cNvPr id="11" name="Content Placeholder 2">
            <a:extLst>
              <a:ext uri="{FF2B5EF4-FFF2-40B4-BE49-F238E27FC236}">
                <a16:creationId xmlns:a16="http://schemas.microsoft.com/office/drawing/2014/main" id="{D714F1E2-C918-45FB-B402-DFFF128A6D7D}"/>
              </a:ext>
            </a:extLst>
          </p:cNvPr>
          <p:cNvSpPr txBox="1">
            <a:spLocks/>
          </p:cNvSpPr>
          <p:nvPr/>
        </p:nvSpPr>
        <p:spPr>
          <a:xfrm>
            <a:off x="628650" y="3387688"/>
            <a:ext cx="7955280" cy="1668684"/>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Alternative: Wakelet.com</a:t>
            </a:r>
            <a:r>
              <a:rPr lang="en-US" sz="2000" dirty="0"/>
              <a:t>  </a:t>
            </a:r>
          </a:p>
          <a:p>
            <a:pPr lvl="1"/>
            <a:r>
              <a:rPr lang="en-US" sz="1800" dirty="0"/>
              <a:t>Allows users to create collections of content from all over the Web, share them online, and embed them into blogs or websites.</a:t>
            </a:r>
          </a:p>
        </p:txBody>
      </p:sp>
      <p:sp>
        <p:nvSpPr>
          <p:cNvPr id="12" name="Content Placeholder 2">
            <a:extLst>
              <a:ext uri="{FF2B5EF4-FFF2-40B4-BE49-F238E27FC236}">
                <a16:creationId xmlns:a16="http://schemas.microsoft.com/office/drawing/2014/main" id="{D714F1E2-C918-45FB-B402-DFFF128A6D7D}"/>
              </a:ext>
            </a:extLst>
          </p:cNvPr>
          <p:cNvSpPr txBox="1">
            <a:spLocks/>
          </p:cNvSpPr>
          <p:nvPr/>
        </p:nvSpPr>
        <p:spPr>
          <a:xfrm>
            <a:off x="628650" y="3573960"/>
            <a:ext cx="4405168" cy="2592280"/>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pPr>
            <a:endParaRPr lang="en-US" sz="1800" dirty="0"/>
          </a:p>
        </p:txBody>
      </p:sp>
      <p:sp>
        <p:nvSpPr>
          <p:cNvPr id="13" name="Content Placeholder 2">
            <a:extLst>
              <a:ext uri="{FF2B5EF4-FFF2-40B4-BE49-F238E27FC236}">
                <a16:creationId xmlns:a16="http://schemas.microsoft.com/office/drawing/2014/main" id="{D714F1E2-C918-45FB-B402-DFFF128A6D7D}"/>
              </a:ext>
            </a:extLst>
          </p:cNvPr>
          <p:cNvSpPr txBox="1">
            <a:spLocks/>
          </p:cNvSpPr>
          <p:nvPr/>
        </p:nvSpPr>
        <p:spPr>
          <a:xfrm>
            <a:off x="628649" y="4408302"/>
            <a:ext cx="4525241" cy="1668684"/>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Examples</a:t>
            </a:r>
            <a:endParaRPr lang="en-US" sz="2000" dirty="0"/>
          </a:p>
          <a:p>
            <a:pPr lvl="1">
              <a:lnSpc>
                <a:spcPct val="100000"/>
              </a:lnSpc>
              <a:spcBef>
                <a:spcPts val="0"/>
              </a:spcBef>
            </a:pPr>
            <a:r>
              <a:rPr lang="en-US" sz="1600" b="1" dirty="0" err="1"/>
              <a:t>MMTC’s</a:t>
            </a:r>
            <a:r>
              <a:rPr lang="en-US" sz="1600" b="1" dirty="0"/>
              <a:t> </a:t>
            </a:r>
            <a:r>
              <a:rPr lang="en-US" sz="1600" b="1" dirty="0" err="1"/>
              <a:t>Storify</a:t>
            </a:r>
            <a:r>
              <a:rPr lang="en-US" sz="1600" b="1" dirty="0"/>
              <a:t> page: </a:t>
            </a:r>
            <a:r>
              <a:rPr lang="en-US" sz="1600" dirty="0">
                <a:hlinkClick r:id="rId3"/>
              </a:rPr>
              <a:t>https://storify.com/mmtconline</a:t>
            </a:r>
            <a:endParaRPr lang="en-US" sz="1600" dirty="0"/>
          </a:p>
          <a:p>
            <a:pPr lvl="1">
              <a:lnSpc>
                <a:spcPct val="100000"/>
              </a:lnSpc>
              <a:spcBef>
                <a:spcPts val="0"/>
              </a:spcBef>
            </a:pPr>
            <a:r>
              <a:rPr lang="en-US" sz="1600" b="1" dirty="0" err="1"/>
              <a:t>Storify</a:t>
            </a:r>
            <a:r>
              <a:rPr lang="en-US" sz="1600" b="1" dirty="0"/>
              <a:t> post on Apprenticeship panel:</a:t>
            </a:r>
            <a:r>
              <a:rPr lang="en-US" sz="1600" dirty="0"/>
              <a:t> </a:t>
            </a:r>
            <a:r>
              <a:rPr lang="en-US" sz="1600" dirty="0">
                <a:hlinkClick r:id="rId4"/>
              </a:rPr>
              <a:t>https://storify.com/mmtconline/the-key-to-bridging-the-wealth-and-skills-gaps-thr</a:t>
            </a:r>
            <a:endParaRPr lang="en-US" sz="1600" dirty="0"/>
          </a:p>
          <a:p>
            <a:pPr lvl="1">
              <a:lnSpc>
                <a:spcPct val="100000"/>
              </a:lnSpc>
              <a:spcBef>
                <a:spcPts val="0"/>
              </a:spcBef>
            </a:pPr>
            <a:endParaRPr lang="en-US" sz="1600" dirty="0"/>
          </a:p>
          <a:p>
            <a:pPr lvl="1">
              <a:lnSpc>
                <a:spcPct val="100000"/>
              </a:lnSpc>
              <a:spcBef>
                <a:spcPts val="0"/>
              </a:spcBef>
            </a:pPr>
            <a:endParaRPr lang="en-US" sz="1600" dirty="0"/>
          </a:p>
        </p:txBody>
      </p:sp>
    </p:spTree>
    <p:extLst>
      <p:ext uri="{BB962C8B-B14F-4D97-AF65-F5344CB8AC3E}">
        <p14:creationId xmlns:p14="http://schemas.microsoft.com/office/powerpoint/2010/main" val="124304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5BCEB-F6D2-4451-BF38-E5A2C7183D83}"/>
              </a:ext>
            </a:extLst>
          </p:cNvPr>
          <p:cNvSpPr>
            <a:spLocks noGrp="1"/>
          </p:cNvSpPr>
          <p:nvPr>
            <p:ph type="title"/>
          </p:nvPr>
        </p:nvSpPr>
        <p:spPr>
          <a:xfrm>
            <a:off x="628649" y="365126"/>
            <a:ext cx="8183657" cy="1051560"/>
          </a:xfrm>
        </p:spPr>
        <p:txBody>
          <a:bodyPr/>
          <a:lstStyle/>
          <a:p>
            <a:r>
              <a:rPr lang="en-US" dirty="0"/>
              <a:t>Apprenticeship Community of Practice</a:t>
            </a:r>
          </a:p>
        </p:txBody>
      </p:sp>
      <p:pic>
        <p:nvPicPr>
          <p:cNvPr id="5" name="Content Placeholder 4">
            <a:extLst>
              <a:ext uri="{FF2B5EF4-FFF2-40B4-BE49-F238E27FC236}">
                <a16:creationId xmlns:a16="http://schemas.microsoft.com/office/drawing/2014/main" id="{812AF6EA-172A-4493-A55A-9C5D7B003133}"/>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162050" y="1594327"/>
            <a:ext cx="6819900" cy="4229100"/>
          </a:xfrm>
          <a:prstGeom prst="rect">
            <a:avLst/>
          </a:prstGeom>
        </p:spPr>
      </p:pic>
      <p:sp>
        <p:nvSpPr>
          <p:cNvPr id="4" name="Slide Number Placeholder 3">
            <a:extLst>
              <a:ext uri="{FF2B5EF4-FFF2-40B4-BE49-F238E27FC236}">
                <a16:creationId xmlns:a16="http://schemas.microsoft.com/office/drawing/2014/main" id="{24485030-0F3E-4D3A-8A9D-2306EFF5E403}"/>
              </a:ext>
            </a:extLst>
          </p:cNvPr>
          <p:cNvSpPr>
            <a:spLocks noGrp="1"/>
          </p:cNvSpPr>
          <p:nvPr>
            <p:ph type="sldNum" sz="quarter" idx="10"/>
          </p:nvPr>
        </p:nvSpPr>
        <p:spPr/>
        <p:txBody>
          <a:bodyPr/>
          <a:lstStyle/>
          <a:p>
            <a:fld id="{706D636C-90A3-4979-BA37-BAB384B22101}" type="slidenum">
              <a:rPr lang="en-US" smtClean="0"/>
              <a:pPr/>
              <a:t>29</a:t>
            </a:fld>
            <a:endParaRPr lang="en-US"/>
          </a:p>
        </p:txBody>
      </p:sp>
      <p:sp>
        <p:nvSpPr>
          <p:cNvPr id="6" name="Content Placeholder 2">
            <a:extLst>
              <a:ext uri="{FF2B5EF4-FFF2-40B4-BE49-F238E27FC236}">
                <a16:creationId xmlns:a16="http://schemas.microsoft.com/office/drawing/2014/main" id="{00B1F477-DD80-4304-8D62-34F5A359D9D7}"/>
              </a:ext>
            </a:extLst>
          </p:cNvPr>
          <p:cNvSpPr txBox="1">
            <a:spLocks/>
          </p:cNvSpPr>
          <p:nvPr/>
        </p:nvSpPr>
        <p:spPr>
          <a:xfrm>
            <a:off x="2255183" y="6001068"/>
            <a:ext cx="4930588" cy="473074"/>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hlinkClick r:id="rId4"/>
              </a:rPr>
              <a:t>www.apprenticeshipusa.workforcegps.org</a:t>
            </a:r>
            <a:endParaRPr lang="en-US" sz="2000" dirty="0"/>
          </a:p>
          <a:p>
            <a:pPr>
              <a:lnSpc>
                <a:spcPct val="100000"/>
              </a:lnSpc>
              <a:spcBef>
                <a:spcPts val="0"/>
              </a:spcBef>
            </a:pPr>
            <a:endParaRPr lang="en-US" sz="1800" dirty="0"/>
          </a:p>
        </p:txBody>
      </p:sp>
    </p:spTree>
    <p:extLst>
      <p:ext uri="{BB962C8B-B14F-4D97-AF65-F5344CB8AC3E}">
        <p14:creationId xmlns:p14="http://schemas.microsoft.com/office/powerpoint/2010/main" val="2266365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E22188-D1D2-45BA-AC90-706C412C915B}"/>
              </a:ext>
            </a:extLst>
          </p:cNvPr>
          <p:cNvSpPr>
            <a:spLocks noGrp="1"/>
          </p:cNvSpPr>
          <p:nvPr>
            <p:ph idx="1"/>
          </p:nvPr>
        </p:nvSpPr>
        <p:spPr>
          <a:xfrm>
            <a:off x="240898" y="1573674"/>
            <a:ext cx="8035001" cy="4690109"/>
          </a:xfrm>
        </p:spPr>
        <p:txBody>
          <a:bodyPr>
            <a:normAutofit fontScale="92500" lnSpcReduction="20000"/>
          </a:bodyPr>
          <a:lstStyle/>
          <a:p>
            <a:pPr marL="12700" indent="0">
              <a:buNone/>
            </a:pPr>
            <a:endParaRPr lang="en-US" dirty="0"/>
          </a:p>
          <a:p>
            <a:pPr marL="12700" indent="0">
              <a:lnSpc>
                <a:spcPct val="100000"/>
              </a:lnSpc>
              <a:buNone/>
            </a:pPr>
            <a:r>
              <a:rPr lang="en-US" dirty="0"/>
              <a:t>Learn about new tools and resources that will help your efforts to grow apprenticeship:</a:t>
            </a:r>
          </a:p>
          <a:p>
            <a:pPr marL="569913" indent="-557213">
              <a:lnSpc>
                <a:spcPct val="100000"/>
              </a:lnSpc>
            </a:pPr>
            <a:r>
              <a:rPr lang="en-US" dirty="0"/>
              <a:t>New outreach and recruitment materials</a:t>
            </a:r>
          </a:p>
          <a:p>
            <a:pPr marL="569913" indent="-557213">
              <a:lnSpc>
                <a:spcPct val="100000"/>
              </a:lnSpc>
            </a:pPr>
            <a:r>
              <a:rPr lang="en-US" dirty="0"/>
              <a:t>Information on developing an effective apprenticeship program</a:t>
            </a:r>
          </a:p>
          <a:p>
            <a:pPr marL="569913" indent="-557213">
              <a:lnSpc>
                <a:spcPct val="100000"/>
              </a:lnSpc>
            </a:pPr>
            <a:r>
              <a:rPr lang="en-US" dirty="0"/>
              <a:t>Guidance on using social media to grow apprenticeship programs</a:t>
            </a:r>
          </a:p>
          <a:p>
            <a:pPr marL="569913" indent="-557213">
              <a:lnSpc>
                <a:spcPct val="100000"/>
              </a:lnSpc>
            </a:pPr>
            <a:r>
              <a:rPr lang="en-US" dirty="0"/>
              <a:t>Tool to help screen potential apprentice candidates</a:t>
            </a:r>
          </a:p>
          <a:p>
            <a:pPr marL="569913" indent="-557213"/>
            <a:endParaRPr lang="en-US" dirty="0"/>
          </a:p>
        </p:txBody>
      </p:sp>
      <p:sp>
        <p:nvSpPr>
          <p:cNvPr id="3" name="Slide Number Placeholder 2">
            <a:extLst>
              <a:ext uri="{FF2B5EF4-FFF2-40B4-BE49-F238E27FC236}">
                <a16:creationId xmlns:a16="http://schemas.microsoft.com/office/drawing/2014/main" id="{E296C4BC-6A15-44C1-B2D2-31CC1EE831EF}"/>
              </a:ext>
            </a:extLst>
          </p:cNvPr>
          <p:cNvSpPr>
            <a:spLocks noGrp="1"/>
          </p:cNvSpPr>
          <p:nvPr>
            <p:ph type="sldNum" sz="quarter" idx="10"/>
          </p:nvPr>
        </p:nvSpPr>
        <p:spPr/>
        <p:txBody>
          <a:bodyPr/>
          <a:lstStyle/>
          <a:p>
            <a:fld id="{706D636C-90A3-4979-BA37-BAB384B22101}" type="slidenum">
              <a:rPr lang="en-US" smtClean="0"/>
              <a:pPr/>
              <a:t>3</a:t>
            </a:fld>
            <a:endParaRPr lang="en-US"/>
          </a:p>
        </p:txBody>
      </p:sp>
    </p:spTree>
    <p:extLst>
      <p:ext uri="{BB962C8B-B14F-4D97-AF65-F5344CB8AC3E}">
        <p14:creationId xmlns:p14="http://schemas.microsoft.com/office/powerpoint/2010/main" val="3268244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E1366-9AF7-40D5-B408-C8D4AB97D95A}"/>
              </a:ext>
            </a:extLst>
          </p:cNvPr>
          <p:cNvSpPr>
            <a:spLocks noGrp="1"/>
          </p:cNvSpPr>
          <p:nvPr>
            <p:ph type="sldNum" sz="quarter" idx="10"/>
          </p:nvPr>
        </p:nvSpPr>
        <p:spPr/>
        <p:txBody>
          <a:bodyPr/>
          <a:lstStyle/>
          <a:p>
            <a:fld id="{706D636C-90A3-4979-BA37-BAB384B22101}" type="slidenum">
              <a:rPr lang="en-US" smtClean="0"/>
              <a:pPr/>
              <a:t>30</a:t>
            </a:fld>
            <a:endParaRPr lang="en-US"/>
          </a:p>
        </p:txBody>
      </p:sp>
    </p:spTree>
    <p:extLst>
      <p:ext uri="{BB962C8B-B14F-4D97-AF65-F5344CB8AC3E}">
        <p14:creationId xmlns:p14="http://schemas.microsoft.com/office/powerpoint/2010/main" val="3620482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7E66F-EDD2-4D78-9F5F-6DFE8DC2A2C2}"/>
              </a:ext>
            </a:extLst>
          </p:cNvPr>
          <p:cNvSpPr>
            <a:spLocks noGrp="1"/>
          </p:cNvSpPr>
          <p:nvPr>
            <p:ph type="title"/>
          </p:nvPr>
        </p:nvSpPr>
        <p:spPr/>
        <p:txBody>
          <a:bodyPr/>
          <a:lstStyle/>
          <a:p>
            <a:r>
              <a:rPr lang="en-US" dirty="0"/>
              <a:t>Today’s Resources</a:t>
            </a:r>
          </a:p>
        </p:txBody>
      </p:sp>
      <p:sp>
        <p:nvSpPr>
          <p:cNvPr id="2" name="Slide Number Placeholder 1">
            <a:extLst>
              <a:ext uri="{FF2B5EF4-FFF2-40B4-BE49-F238E27FC236}">
                <a16:creationId xmlns:a16="http://schemas.microsoft.com/office/drawing/2014/main" id="{8DD83587-A168-4089-B1D6-8226CE79BEF3}"/>
              </a:ext>
            </a:extLst>
          </p:cNvPr>
          <p:cNvSpPr>
            <a:spLocks noGrp="1"/>
          </p:cNvSpPr>
          <p:nvPr>
            <p:ph type="sldNum" sz="quarter" idx="10"/>
          </p:nvPr>
        </p:nvSpPr>
        <p:spPr/>
        <p:txBody>
          <a:bodyPr/>
          <a:lstStyle/>
          <a:p>
            <a:fld id="{706D636C-90A3-4979-BA37-BAB384B22101}" type="slidenum">
              <a:rPr lang="en-US" smtClean="0"/>
              <a:pPr/>
              <a:t>31</a:t>
            </a:fld>
            <a:endParaRPr lang="en-US"/>
          </a:p>
        </p:txBody>
      </p:sp>
      <p:graphicFrame>
        <p:nvGraphicFramePr>
          <p:cNvPr id="5" name="Content Placeholder 4">
            <a:extLst>
              <a:ext uri="{FF2B5EF4-FFF2-40B4-BE49-F238E27FC236}">
                <a16:creationId xmlns:a16="http://schemas.microsoft.com/office/drawing/2014/main" id="{68EB55CD-6371-4B20-A1B0-91CCBBB18CDF}"/>
              </a:ext>
            </a:extLst>
          </p:cNvPr>
          <p:cNvGraphicFramePr>
            <a:graphicFrameLocks noGrp="1"/>
          </p:cNvGraphicFramePr>
          <p:nvPr>
            <p:ph idx="1"/>
            <p:extLst>
              <p:ext uri="{D42A27DB-BD31-4B8C-83A1-F6EECF244321}">
                <p14:modId xmlns:p14="http://schemas.microsoft.com/office/powerpoint/2010/main" val="2180741569"/>
              </p:ext>
            </p:extLst>
          </p:nvPr>
        </p:nvGraphicFramePr>
        <p:xfrm>
          <a:off x="632572" y="1623965"/>
          <a:ext cx="7878856" cy="426379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04408">
                  <a:extLst>
                    <a:ext uri="{9D8B030D-6E8A-4147-A177-3AD203B41FA5}">
                      <a16:colId xmlns:a16="http://schemas.microsoft.com/office/drawing/2014/main" val="20000"/>
                    </a:ext>
                  </a:extLst>
                </a:gridCol>
                <a:gridCol w="3606077">
                  <a:extLst>
                    <a:ext uri="{9D8B030D-6E8A-4147-A177-3AD203B41FA5}">
                      <a16:colId xmlns:a16="http://schemas.microsoft.com/office/drawing/2014/main" val="20001"/>
                    </a:ext>
                  </a:extLst>
                </a:gridCol>
                <a:gridCol w="3068371">
                  <a:extLst>
                    <a:ext uri="{9D8B030D-6E8A-4147-A177-3AD203B41FA5}">
                      <a16:colId xmlns:a16="http://schemas.microsoft.com/office/drawing/2014/main" val="20002"/>
                    </a:ext>
                  </a:extLst>
                </a:gridCol>
              </a:tblGrid>
              <a:tr h="423314">
                <a:tc>
                  <a:txBody>
                    <a:bodyPr/>
                    <a:lstStyle/>
                    <a:p>
                      <a:r>
                        <a:rPr lang="en-US" sz="1800" dirty="0"/>
                        <a:t>Partner</a:t>
                      </a:r>
                    </a:p>
                  </a:txBody>
                  <a:tcPr/>
                </a:tc>
                <a:tc>
                  <a:txBody>
                    <a:bodyPr/>
                    <a:lstStyle/>
                    <a:p>
                      <a:r>
                        <a:rPr lang="en-US" sz="1800" dirty="0"/>
                        <a:t>Resource</a:t>
                      </a:r>
                    </a:p>
                  </a:txBody>
                  <a:tcPr/>
                </a:tc>
                <a:tc>
                  <a:txBody>
                    <a:bodyPr/>
                    <a:lstStyle/>
                    <a:p>
                      <a:r>
                        <a:rPr lang="en-US" sz="1800" dirty="0"/>
                        <a:t>Link</a:t>
                      </a:r>
                    </a:p>
                  </a:txBody>
                  <a:tcPr/>
                </a:tc>
                <a:extLst>
                  <a:ext uri="{0D108BD9-81ED-4DB2-BD59-A6C34878D82A}">
                    <a16:rowId xmlns:a16="http://schemas.microsoft.com/office/drawing/2014/main" val="10000"/>
                  </a:ext>
                </a:extLst>
              </a:tr>
              <a:tr h="349745">
                <a:tc>
                  <a:txBody>
                    <a:bodyPr/>
                    <a:lstStyle/>
                    <a:p>
                      <a:r>
                        <a:rPr lang="en-US" sz="1400" dirty="0"/>
                        <a:t>NABTU</a:t>
                      </a:r>
                    </a:p>
                  </a:txBody>
                  <a:tcPr/>
                </a:tc>
                <a:tc>
                  <a:txBody>
                    <a:bodyPr/>
                    <a:lstStyle/>
                    <a:p>
                      <a:r>
                        <a:rPr lang="en-US" sz="1400" dirty="0"/>
                        <a:t>Diversity Toolkit</a:t>
                      </a:r>
                    </a:p>
                  </a:txBody>
                  <a:tcPr/>
                </a:tc>
                <a:tc>
                  <a:txBody>
                    <a:bodyPr/>
                    <a:lstStyle/>
                    <a:p>
                      <a:r>
                        <a:rPr lang="en-US" sz="1400" dirty="0">
                          <a:hlinkClick r:id="rId2"/>
                        </a:rPr>
                        <a:t>https://nabtu.org/wp-content/uploads/2017/06/Diversity-Toolkit-draft-6-15-17.pdf</a:t>
                      </a:r>
                      <a:r>
                        <a:rPr lang="en-US" sz="1400" dirty="0"/>
                        <a:t> </a:t>
                      </a:r>
                    </a:p>
                  </a:txBody>
                  <a:tcPr/>
                </a:tc>
                <a:extLst>
                  <a:ext uri="{0D108BD9-81ED-4DB2-BD59-A6C34878D82A}">
                    <a16:rowId xmlns:a16="http://schemas.microsoft.com/office/drawing/2014/main" val="10001"/>
                  </a:ext>
                </a:extLst>
              </a:tr>
              <a:tr h="376778">
                <a:tc>
                  <a:txBody>
                    <a:bodyPr/>
                    <a:lstStyle/>
                    <a:p>
                      <a:r>
                        <a:rPr lang="en-US" sz="1400" dirty="0"/>
                        <a:t>NABTU</a:t>
                      </a:r>
                    </a:p>
                  </a:txBody>
                  <a:tcPr/>
                </a:tc>
                <a:tc>
                  <a:txBody>
                    <a:bodyPr/>
                    <a:lstStyle/>
                    <a:p>
                      <a:r>
                        <a:rPr lang="en-US" sz="1400" dirty="0"/>
                        <a:t>Apprenticeship Webpage</a:t>
                      </a:r>
                    </a:p>
                  </a:txBody>
                  <a:tcPr/>
                </a:tc>
                <a:tc>
                  <a:txBody>
                    <a:bodyPr/>
                    <a:lstStyle/>
                    <a:p>
                      <a:r>
                        <a:rPr lang="en-US" sz="1400" dirty="0">
                          <a:hlinkClick r:id="rId3"/>
                        </a:rPr>
                        <a:t>https://nabtu.org/apprenticeship-and-training/</a:t>
                      </a:r>
                      <a:r>
                        <a:rPr lang="en-US" sz="1400" dirty="0"/>
                        <a:t> </a:t>
                      </a:r>
                    </a:p>
                  </a:txBody>
                  <a:tcPr/>
                </a:tc>
                <a:extLst>
                  <a:ext uri="{0D108BD9-81ED-4DB2-BD59-A6C34878D82A}">
                    <a16:rowId xmlns:a16="http://schemas.microsoft.com/office/drawing/2014/main" val="10002"/>
                  </a:ext>
                </a:extLst>
              </a:tr>
              <a:tr h="455223">
                <a:tc>
                  <a:txBody>
                    <a:bodyPr/>
                    <a:lstStyle/>
                    <a:p>
                      <a:r>
                        <a:rPr lang="en-US" sz="1400" dirty="0"/>
                        <a:t>TransPORTs</a:t>
                      </a:r>
                    </a:p>
                  </a:txBody>
                  <a:tcPr/>
                </a:tc>
                <a:tc>
                  <a:txBody>
                    <a:bodyPr/>
                    <a:lstStyle/>
                    <a:p>
                      <a:r>
                        <a:rPr lang="en-US" sz="1400"/>
                        <a:t>Step-by-Step </a:t>
                      </a:r>
                      <a:r>
                        <a:rPr lang="en-US" sz="1400" dirty="0"/>
                        <a:t>Guide to Designing and Launching a Successful Apprenticeship Program</a:t>
                      </a:r>
                    </a:p>
                  </a:txBody>
                  <a:tcPr/>
                </a:tc>
                <a:tc>
                  <a:txBody>
                    <a:bodyPr/>
                    <a:lstStyle/>
                    <a:p>
                      <a:r>
                        <a:rPr lang="en-US" sz="1400" dirty="0">
                          <a:hlinkClick r:id="rId4"/>
                        </a:rPr>
                        <a:t>https://apprenticeshipusa.workforcegps.org/resources/2017/08/02/12/10/ApprenticeshipUSA-Transportation-Logistics-Distribution</a:t>
                      </a:r>
                      <a:r>
                        <a:rPr lang="en-US" sz="1400" dirty="0"/>
                        <a:t> </a:t>
                      </a:r>
                    </a:p>
                  </a:txBody>
                  <a:tcPr/>
                </a:tc>
                <a:extLst>
                  <a:ext uri="{0D108BD9-81ED-4DB2-BD59-A6C34878D82A}">
                    <a16:rowId xmlns:a16="http://schemas.microsoft.com/office/drawing/2014/main" val="10003"/>
                  </a:ext>
                </a:extLst>
              </a:tr>
              <a:tr h="260594">
                <a:tc>
                  <a:txBody>
                    <a:bodyPr/>
                    <a:lstStyle/>
                    <a:p>
                      <a:r>
                        <a:rPr lang="en-US" sz="1400" dirty="0"/>
                        <a:t>FASTPORT</a:t>
                      </a:r>
                    </a:p>
                  </a:txBody>
                  <a:tcPr/>
                </a:tc>
                <a:tc>
                  <a:txBody>
                    <a:bodyPr/>
                    <a:lstStyle/>
                    <a:p>
                      <a:r>
                        <a:rPr lang="en-US" sz="1400" dirty="0"/>
                        <a:t>IMAGINE video</a:t>
                      </a:r>
                    </a:p>
                  </a:txBody>
                  <a:tcPr/>
                </a:tc>
                <a:tc>
                  <a:txBody>
                    <a:bodyPr/>
                    <a:lstStyle/>
                    <a:p>
                      <a:r>
                        <a:rPr lang="en-US" sz="1400" dirty="0">
                          <a:hlinkClick r:id="rId5"/>
                        </a:rPr>
                        <a:t>https://www.youtube.com/watch?v=_gsMfYXq-Mw&amp;t=5s</a:t>
                      </a:r>
                      <a:r>
                        <a:rPr lang="en-US" sz="1400" dirty="0"/>
                        <a:t>) </a:t>
                      </a:r>
                    </a:p>
                  </a:txBody>
                  <a:tcPr/>
                </a:tc>
                <a:extLst>
                  <a:ext uri="{0D108BD9-81ED-4DB2-BD59-A6C34878D82A}">
                    <a16:rowId xmlns:a16="http://schemas.microsoft.com/office/drawing/2014/main" val="10004"/>
                  </a:ext>
                </a:extLst>
              </a:tr>
              <a:tr h="153017">
                <a:tc>
                  <a:txBody>
                    <a:bodyPr/>
                    <a:lstStyle/>
                    <a:p>
                      <a:r>
                        <a:rPr lang="en-US" sz="1400" dirty="0"/>
                        <a:t>WTIA</a:t>
                      </a:r>
                    </a:p>
                  </a:txBody>
                  <a:tcPr/>
                </a:tc>
                <a:tc>
                  <a:txBody>
                    <a:bodyPr/>
                    <a:lstStyle/>
                    <a:p>
                      <a:r>
                        <a:rPr lang="en-US" sz="1400" dirty="0" err="1"/>
                        <a:t>Apprenti</a:t>
                      </a:r>
                      <a:r>
                        <a:rPr lang="en-US" sz="1400" dirty="0"/>
                        <a:t> portal and screening tool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hlinkClick r:id="rId6"/>
                        </a:rPr>
                        <a:t>https://portal.apprenticareers.org/</a:t>
                      </a:r>
                      <a:r>
                        <a:rPr lang="en-US" sz="1400" dirty="0"/>
                        <a:t> </a:t>
                      </a:r>
                    </a:p>
                  </a:txBody>
                  <a:tcPr/>
                </a:tc>
                <a:extLst>
                  <a:ext uri="{0D108BD9-81ED-4DB2-BD59-A6C34878D82A}">
                    <a16:rowId xmlns:a16="http://schemas.microsoft.com/office/drawing/2014/main" val="10005"/>
                  </a:ext>
                </a:extLst>
              </a:tr>
              <a:tr h="350909">
                <a:tc>
                  <a:txBody>
                    <a:bodyPr/>
                    <a:lstStyle/>
                    <a:p>
                      <a:r>
                        <a:rPr lang="en-US" sz="1400" dirty="0"/>
                        <a:t>NUL</a:t>
                      </a:r>
                    </a:p>
                  </a:txBody>
                  <a:tcPr/>
                </a:tc>
                <a:tc>
                  <a:txBody>
                    <a:bodyPr/>
                    <a:lstStyle/>
                    <a:p>
                      <a:r>
                        <a:rPr lang="en-US" sz="1400" dirty="0"/>
                        <a:t>Podcast</a:t>
                      </a:r>
                    </a:p>
                  </a:txBody>
                  <a:tcPr/>
                </a:tc>
                <a:tc>
                  <a:txBody>
                    <a:bodyPr/>
                    <a:lstStyle/>
                    <a:p>
                      <a:r>
                        <a:rPr lang="en-US" sz="1400" dirty="0">
                          <a:hlinkClick r:id="rId7"/>
                        </a:rPr>
                        <a:t>https://m.soundcloud.com/mmtconline/episodetwo</a:t>
                      </a:r>
                      <a:endParaRPr lang="en-US" sz="1400" dirty="0"/>
                    </a:p>
                  </a:txBody>
                  <a:tcPr/>
                </a:tc>
                <a:extLst>
                  <a:ext uri="{0D108BD9-81ED-4DB2-BD59-A6C34878D82A}">
                    <a16:rowId xmlns:a16="http://schemas.microsoft.com/office/drawing/2014/main" val="10006"/>
                  </a:ext>
                </a:extLst>
              </a:tr>
              <a:tr h="302311">
                <a:tc>
                  <a:txBody>
                    <a:bodyPr/>
                    <a:lstStyle/>
                    <a:p>
                      <a:r>
                        <a:rPr lang="en-US" sz="1400" dirty="0"/>
                        <a:t>NUL</a:t>
                      </a:r>
                    </a:p>
                  </a:txBody>
                  <a:tcPr/>
                </a:tc>
                <a:tc>
                  <a:txBody>
                    <a:bodyPr/>
                    <a:lstStyle/>
                    <a:p>
                      <a:r>
                        <a:rPr lang="en-US" sz="1400" dirty="0" err="1"/>
                        <a:t>Storify</a:t>
                      </a:r>
                      <a:endParaRPr lang="en-US" sz="1400" dirty="0"/>
                    </a:p>
                  </a:txBody>
                  <a:tcPr/>
                </a:tc>
                <a:tc>
                  <a:txBody>
                    <a:bodyPr/>
                    <a:lstStyle/>
                    <a:p>
                      <a:r>
                        <a:rPr lang="en-US" sz="1400" dirty="0">
                          <a:hlinkClick r:id="rId8"/>
                        </a:rPr>
                        <a:t>https://storify.com/mmtconline</a:t>
                      </a:r>
                      <a:r>
                        <a:rPr lang="en-US" sz="1400" dirty="0"/>
                        <a:t> </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7771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C64D59-29FA-4179-A338-CB713E8B3EEB}"/>
              </a:ext>
            </a:extLst>
          </p:cNvPr>
          <p:cNvSpPr>
            <a:spLocks noGrp="1"/>
          </p:cNvSpPr>
          <p:nvPr>
            <p:ph idx="1"/>
          </p:nvPr>
        </p:nvSpPr>
        <p:spPr>
          <a:xfrm>
            <a:off x="471948" y="1327354"/>
            <a:ext cx="3985752" cy="5039155"/>
          </a:xfrm>
          <a:solidFill>
            <a:schemeClr val="bg1"/>
          </a:solidFill>
        </p:spPr>
        <p:txBody>
          <a:bodyPr>
            <a:normAutofit/>
          </a:bodyPr>
          <a:lstStyle/>
          <a:p>
            <a:pPr>
              <a:spcBef>
                <a:spcPts val="1200"/>
              </a:spcBef>
            </a:pPr>
            <a:r>
              <a:rPr lang="en-US" sz="1400" dirty="0">
                <a:latin typeface="Arial"/>
                <a:cs typeface="Arial"/>
              </a:rPr>
              <a:t>Amy Young</a:t>
            </a:r>
          </a:p>
          <a:p>
            <a:pPr lvl="1"/>
            <a:r>
              <a:rPr lang="en-US" sz="1400" dirty="0">
                <a:latin typeface="Arial"/>
                <a:cs typeface="Arial"/>
              </a:rPr>
              <a:t>Senior Program Manager, Maher &amp; Maher</a:t>
            </a:r>
          </a:p>
          <a:p>
            <a:pPr lvl="3">
              <a:spcBef>
                <a:spcPts val="600"/>
              </a:spcBef>
            </a:pPr>
            <a:r>
              <a:rPr lang="en-US" sz="1400" dirty="0">
                <a:latin typeface="Arial"/>
                <a:cs typeface="Arial"/>
              </a:rPr>
              <a:t>ayoung@mahernet.com</a:t>
            </a:r>
          </a:p>
          <a:p>
            <a:pPr lvl="4"/>
            <a:r>
              <a:rPr lang="en-US" sz="1400" dirty="0">
                <a:latin typeface="Arial"/>
                <a:cs typeface="Arial"/>
              </a:rPr>
              <a:t>202.361.8240</a:t>
            </a:r>
          </a:p>
          <a:p>
            <a:pPr>
              <a:spcBef>
                <a:spcPts val="1200"/>
              </a:spcBef>
            </a:pPr>
            <a:r>
              <a:rPr lang="en-US" sz="1400" dirty="0">
                <a:latin typeface="Arial"/>
                <a:cs typeface="Arial"/>
              </a:rPr>
              <a:t>Cierra Mitchell</a:t>
            </a:r>
          </a:p>
          <a:p>
            <a:pPr lvl="1"/>
            <a:r>
              <a:rPr lang="en-US" sz="1400" dirty="0">
                <a:latin typeface="Arial"/>
                <a:cs typeface="Arial"/>
              </a:rPr>
              <a:t>Team Lead, U.S. Department of Labor, Employment and Training Administration, Office of Apprenticeship</a:t>
            </a:r>
          </a:p>
          <a:p>
            <a:pPr lvl="3">
              <a:spcBef>
                <a:spcPts val="600"/>
              </a:spcBef>
            </a:pPr>
            <a:r>
              <a:rPr lang="en-US" sz="1400" dirty="0" err="1">
                <a:latin typeface="Arial"/>
                <a:cs typeface="Arial"/>
              </a:rPr>
              <a:t>mitchell.cierra@dol.gov</a:t>
            </a:r>
            <a:endParaRPr lang="en-US" sz="1400" dirty="0">
              <a:latin typeface="Arial"/>
              <a:cs typeface="Arial"/>
            </a:endParaRPr>
          </a:p>
          <a:p>
            <a:pPr lvl="4">
              <a:lnSpc>
                <a:spcPct val="100000"/>
              </a:lnSpc>
            </a:pPr>
            <a:r>
              <a:rPr lang="en-US" sz="1400" dirty="0">
                <a:latin typeface="Arial"/>
                <a:cs typeface="Arial"/>
              </a:rPr>
              <a:t>202.</a:t>
            </a:r>
            <a:r>
              <a:rPr lang="mr-IN" sz="1400" dirty="0">
                <a:latin typeface="Arial"/>
                <a:cs typeface="Arial"/>
              </a:rPr>
              <a:t>693</a:t>
            </a:r>
            <a:r>
              <a:rPr lang="en-US" sz="1400" dirty="0">
                <a:latin typeface="Arial"/>
                <a:cs typeface="Arial"/>
              </a:rPr>
              <a:t>.</a:t>
            </a:r>
            <a:r>
              <a:rPr lang="mr-IN" sz="1400" dirty="0">
                <a:latin typeface="Arial"/>
                <a:cs typeface="Arial"/>
              </a:rPr>
              <a:t>3779</a:t>
            </a:r>
            <a:endParaRPr lang="en-US" sz="1400" dirty="0">
              <a:latin typeface="Arial"/>
              <a:cs typeface="Arial"/>
            </a:endParaRPr>
          </a:p>
          <a:p>
            <a:pPr lvl="0">
              <a:spcBef>
                <a:spcPts val="1200"/>
              </a:spcBef>
              <a:buClr>
                <a:srgbClr val="9E1C30"/>
              </a:buClr>
            </a:pPr>
            <a:r>
              <a:rPr lang="en-US" sz="1400" dirty="0">
                <a:gradFill flip="none" rotWithShape="1">
                  <a:gsLst>
                    <a:gs pos="58000">
                      <a:srgbClr val="AF3F49"/>
                    </a:gs>
                    <a:gs pos="100000">
                      <a:srgbClr val="AD3B46"/>
                    </a:gs>
                    <a:gs pos="19000">
                      <a:srgbClr val="9E1C30"/>
                    </a:gs>
                    <a:gs pos="59000">
                      <a:srgbClr val="9E1C30"/>
                    </a:gs>
                  </a:gsLst>
                  <a:lin ang="5400000" scaled="1"/>
                  <a:tileRect/>
                </a:gradFill>
                <a:effectLst>
                  <a:innerShdw blurRad="76200" dist="38100" dir="18900000">
                    <a:srgbClr val="7A232E">
                      <a:lumMod val="75000"/>
                      <a:alpha val="70000"/>
                    </a:srgbClr>
                  </a:innerShdw>
                </a:effectLst>
                <a:cs typeface="Arial"/>
              </a:rPr>
              <a:t>Barbara Murray</a:t>
            </a:r>
          </a:p>
          <a:p>
            <a:pPr lvl="1">
              <a:buClr>
                <a:prstClr val="white">
                  <a:lumMod val="65000"/>
                </a:prstClr>
              </a:buClr>
            </a:pPr>
            <a:r>
              <a:rPr lang="en-US" sz="1400" dirty="0">
                <a:solidFill>
                  <a:srgbClr val="303030">
                    <a:lumMod val="90000"/>
                    <a:lumOff val="10000"/>
                  </a:srgbClr>
                </a:solidFill>
                <a:cs typeface="Arial"/>
              </a:rPr>
              <a:t>Executive Director &amp; SME, TransPORTs</a:t>
            </a:r>
          </a:p>
          <a:p>
            <a:pPr lvl="3">
              <a:spcBef>
                <a:spcPts val="600"/>
              </a:spcBef>
              <a:buClr>
                <a:srgbClr val="0075BF"/>
              </a:buClr>
            </a:pPr>
            <a:r>
              <a:rPr lang="en-US" sz="1400" dirty="0">
                <a:solidFill>
                  <a:srgbClr val="124D95"/>
                </a:solidFill>
                <a:cs typeface="Arial"/>
                <a:hlinkClick r:id="rId2"/>
              </a:rPr>
              <a:t>Barbara.murray@transportsapprenticeship.</a:t>
            </a:r>
            <a:r>
              <a:rPr lang="en-US" sz="1400">
                <a:solidFill>
                  <a:srgbClr val="124D95"/>
                </a:solidFill>
                <a:cs typeface="Arial"/>
                <a:hlinkClick r:id="rId2"/>
              </a:rPr>
              <a:t>com</a:t>
            </a:r>
            <a:r>
              <a:rPr lang="en-US" sz="1400">
                <a:solidFill>
                  <a:srgbClr val="124D95"/>
                </a:solidFill>
                <a:cs typeface="Arial"/>
              </a:rPr>
              <a:t> </a:t>
            </a:r>
            <a:endParaRPr lang="en-US" sz="1400" dirty="0">
              <a:solidFill>
                <a:srgbClr val="124D95"/>
              </a:solidFill>
              <a:cs typeface="Arial"/>
            </a:endParaRPr>
          </a:p>
          <a:p>
            <a:pPr lvl="4">
              <a:buClr>
                <a:srgbClr val="9E1C30"/>
              </a:buClr>
            </a:pPr>
            <a:r>
              <a:rPr lang="en-US" sz="1400" dirty="0">
                <a:solidFill>
                  <a:srgbClr val="242021">
                    <a:lumMod val="75000"/>
                    <a:lumOff val="25000"/>
                  </a:srgbClr>
                </a:solidFill>
                <a:cs typeface="Arial"/>
              </a:rPr>
              <a:t>757.401.8259</a:t>
            </a:r>
          </a:p>
          <a:p>
            <a:pPr>
              <a:spcBef>
                <a:spcPts val="1200"/>
              </a:spcBef>
            </a:pPr>
            <a:r>
              <a:rPr lang="en-US" sz="1400" dirty="0">
                <a:latin typeface="Arial"/>
                <a:cs typeface="Arial"/>
              </a:rPr>
              <a:t>Art Lujan</a:t>
            </a:r>
          </a:p>
          <a:p>
            <a:pPr lvl="1"/>
            <a:r>
              <a:rPr lang="en-US" sz="1400" dirty="0">
                <a:latin typeface="Arial"/>
                <a:cs typeface="Arial"/>
              </a:rPr>
              <a:t>Special Assistant to the President, NABTU</a:t>
            </a:r>
          </a:p>
          <a:p>
            <a:pPr lvl="3">
              <a:spcBef>
                <a:spcPts val="600"/>
              </a:spcBef>
            </a:pPr>
            <a:r>
              <a:rPr lang="en-US" dirty="0">
                <a:cs typeface="Arial"/>
              </a:rPr>
              <a:t>alujan@buildingtrades.org</a:t>
            </a:r>
          </a:p>
          <a:p>
            <a:pPr lvl="4">
              <a:lnSpc>
                <a:spcPct val="100000"/>
              </a:lnSpc>
            </a:pPr>
            <a:r>
              <a:rPr lang="en-US" sz="1400" dirty="0">
                <a:latin typeface="Arial"/>
                <a:cs typeface="Arial"/>
              </a:rPr>
              <a:t>202.756.4692</a:t>
            </a:r>
          </a:p>
        </p:txBody>
      </p:sp>
      <p:sp>
        <p:nvSpPr>
          <p:cNvPr id="3" name="Content Placeholder 4">
            <a:extLst>
              <a:ext uri="{FF2B5EF4-FFF2-40B4-BE49-F238E27FC236}">
                <a16:creationId xmlns:a16="http://schemas.microsoft.com/office/drawing/2014/main" id="{6EC64D59-29FA-4179-A338-CB713E8B3EEB}"/>
              </a:ext>
            </a:extLst>
          </p:cNvPr>
          <p:cNvSpPr txBox="1">
            <a:spLocks/>
          </p:cNvSpPr>
          <p:nvPr/>
        </p:nvSpPr>
        <p:spPr>
          <a:xfrm>
            <a:off x="4457700" y="1485020"/>
            <a:ext cx="4218040" cy="4723821"/>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3000"/>
              </a:spcBef>
              <a:buClr>
                <a:schemeClr val="accent2"/>
              </a:buClr>
              <a:buFont typeface="Wingdings 2" panose="05020102010507070707" pitchFamily="18" charset="2"/>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365760" indent="0" algn="l" defTabSz="914400" rtl="0" eaLnBrk="1" latinLnBrk="0" hangingPunct="1">
              <a:lnSpc>
                <a:spcPct val="90000"/>
              </a:lnSpc>
              <a:spcBef>
                <a:spcPts val="300"/>
              </a:spcBef>
              <a:buClr>
                <a:schemeClr val="bg1">
                  <a:lumMod val="65000"/>
                </a:schemeClr>
              </a:buClr>
              <a:buFont typeface="Wingdings 3" panose="05040102010807070707" pitchFamily="18" charset="2"/>
              <a:buNone/>
              <a:defRPr sz="1600" i="1" kern="1200">
                <a:solidFill>
                  <a:schemeClr val="accent3">
                    <a:lumMod val="90000"/>
                    <a:lumOff val="10000"/>
                  </a:schemeClr>
                </a:solidFill>
                <a:latin typeface="+mn-lt"/>
                <a:ea typeface="+mn-ea"/>
                <a:cs typeface="+mn-cs"/>
              </a:defRPr>
            </a:lvl2pPr>
            <a:lvl3pPr marL="365760" indent="0" algn="l" defTabSz="914400" rtl="0" eaLnBrk="1" latinLnBrk="0" hangingPunct="1">
              <a:lnSpc>
                <a:spcPct val="90000"/>
              </a:lnSpc>
              <a:spcBef>
                <a:spcPts val="400"/>
              </a:spcBef>
              <a:buClr>
                <a:schemeClr val="accent1"/>
              </a:buClr>
              <a:buFontTx/>
              <a:buNone/>
              <a:defRPr sz="1400" b="1" kern="1200">
                <a:solidFill>
                  <a:schemeClr val="tx1"/>
                </a:solidFill>
                <a:latin typeface="+mn-lt"/>
                <a:ea typeface="+mn-ea"/>
                <a:cs typeface="+mn-cs"/>
              </a:defRPr>
            </a:lvl3pPr>
            <a:lvl4pPr marL="914400" indent="-274320" algn="l" defTabSz="914400" rtl="0" eaLnBrk="1" latinLnBrk="0" hangingPunct="1">
              <a:lnSpc>
                <a:spcPct val="90000"/>
              </a:lnSpc>
              <a:spcBef>
                <a:spcPts val="1200"/>
              </a:spcBef>
              <a:buClr>
                <a:schemeClr val="accent6"/>
              </a:buClr>
              <a:buSzPct val="90000"/>
              <a:buFont typeface="Wingdings" panose="05000000000000000000" pitchFamily="2" charset="2"/>
              <a:buChar char=""/>
              <a:defRPr sz="1300" i="1" kern="1200">
                <a:solidFill>
                  <a:schemeClr val="accent1"/>
                </a:solidFill>
                <a:latin typeface="+mn-lt"/>
                <a:ea typeface="+mn-ea"/>
                <a:cs typeface="+mn-cs"/>
              </a:defRPr>
            </a:lvl4pPr>
            <a:lvl5pPr marL="914400" indent="-274320" algn="l" defTabSz="914400" rtl="0" eaLnBrk="1" latinLnBrk="0" hangingPunct="1">
              <a:lnSpc>
                <a:spcPct val="90000"/>
              </a:lnSpc>
              <a:spcBef>
                <a:spcPts val="200"/>
              </a:spcBef>
              <a:buClr>
                <a:schemeClr val="accent2"/>
              </a:buClr>
              <a:buSzPct val="120000"/>
              <a:buFont typeface="Wingdings" panose="05000000000000000000" pitchFamily="2" charset="2"/>
              <a:buChar char=""/>
              <a:defRPr sz="1300" b="0" i="0" kern="1200" spc="50" baseline="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1400" dirty="0">
                <a:latin typeface="Arial"/>
                <a:cs typeface="Arial"/>
              </a:rPr>
              <a:t>Brad Bentley</a:t>
            </a:r>
          </a:p>
          <a:p>
            <a:pPr lvl="1"/>
            <a:r>
              <a:rPr lang="en-US" sz="1400" dirty="0">
                <a:latin typeface="Arial"/>
                <a:cs typeface="Arial"/>
              </a:rPr>
              <a:t>President, FASTPORT</a:t>
            </a:r>
          </a:p>
          <a:p>
            <a:pPr lvl="3">
              <a:spcBef>
                <a:spcPts val="600"/>
              </a:spcBef>
            </a:pPr>
            <a:r>
              <a:rPr lang="en-US" sz="1400" dirty="0">
                <a:cs typeface="Arial"/>
              </a:rPr>
              <a:t>brad.bentley@fastport.com</a:t>
            </a:r>
          </a:p>
          <a:p>
            <a:pPr lvl="4"/>
            <a:r>
              <a:rPr lang="en-US" sz="1400" dirty="0">
                <a:solidFill>
                  <a:schemeClr val="tx1">
                    <a:lumMod val="75000"/>
                    <a:lumOff val="25000"/>
                  </a:schemeClr>
                </a:solidFill>
                <a:latin typeface="Arial"/>
                <a:cs typeface="Arial"/>
              </a:rPr>
              <a:t>256.454.5049</a:t>
            </a:r>
          </a:p>
          <a:p>
            <a:pPr>
              <a:spcBef>
                <a:spcPts val="1200"/>
              </a:spcBef>
            </a:pPr>
            <a:r>
              <a:rPr lang="en-US" sz="1400" dirty="0">
                <a:latin typeface="Arial"/>
                <a:cs typeface="Arial"/>
              </a:rPr>
              <a:t>Jennifer Carlson</a:t>
            </a:r>
          </a:p>
          <a:p>
            <a:pPr lvl="1"/>
            <a:r>
              <a:rPr lang="en-US" sz="1400" dirty="0">
                <a:latin typeface="Arial"/>
                <a:cs typeface="Arial"/>
              </a:rPr>
              <a:t>Executive Director, WTIA</a:t>
            </a:r>
          </a:p>
          <a:p>
            <a:pPr lvl="3">
              <a:spcBef>
                <a:spcPts val="600"/>
              </a:spcBef>
            </a:pPr>
            <a:r>
              <a:rPr lang="en-US" sz="1400" dirty="0">
                <a:cs typeface="Arial"/>
              </a:rPr>
              <a:t>jcarlson@washingtontechnology.org</a:t>
            </a:r>
          </a:p>
          <a:p>
            <a:pPr lvl="4"/>
            <a:r>
              <a:rPr lang="en-US" sz="1400" dirty="0">
                <a:latin typeface="Arial"/>
                <a:cs typeface="Arial"/>
              </a:rPr>
              <a:t>678.361.0829</a:t>
            </a:r>
          </a:p>
          <a:p>
            <a:pPr>
              <a:spcBef>
                <a:spcPts val="1200"/>
              </a:spcBef>
            </a:pPr>
            <a:r>
              <a:rPr lang="en-US" sz="1400" dirty="0">
                <a:latin typeface="Arial"/>
                <a:cs typeface="Arial"/>
              </a:rPr>
              <a:t>Maurita Coley</a:t>
            </a:r>
          </a:p>
          <a:p>
            <a:pPr lvl="1"/>
            <a:r>
              <a:rPr lang="en-US" sz="1400" dirty="0">
                <a:cs typeface="Arial"/>
              </a:rPr>
              <a:t>Interim President and CEO, MMTC</a:t>
            </a:r>
          </a:p>
          <a:p>
            <a:pPr lvl="3">
              <a:spcBef>
                <a:spcPts val="600"/>
              </a:spcBef>
            </a:pPr>
            <a:r>
              <a:rPr lang="en-US" sz="1400" dirty="0">
                <a:cs typeface="Arial"/>
              </a:rPr>
              <a:t>mcoley@mmtconline.org </a:t>
            </a:r>
          </a:p>
          <a:p>
            <a:pPr lvl="4"/>
            <a:r>
              <a:rPr lang="en-US" sz="1400" dirty="0">
                <a:cs typeface="Arial"/>
              </a:rPr>
              <a:t>202.332.0500</a:t>
            </a:r>
          </a:p>
          <a:p>
            <a:pPr>
              <a:spcBef>
                <a:spcPts val="1200"/>
              </a:spcBef>
            </a:pPr>
            <a:r>
              <a:rPr lang="en-US" sz="1400" dirty="0">
                <a:cs typeface="Arial"/>
              </a:rPr>
              <a:t>Ronald G. Marlow </a:t>
            </a:r>
          </a:p>
          <a:p>
            <a:pPr lvl="1"/>
            <a:r>
              <a:rPr lang="en-US" sz="1400" dirty="0">
                <a:cs typeface="Arial"/>
              </a:rPr>
              <a:t>Vice President, Workforce Development, </a:t>
            </a:r>
          </a:p>
          <a:p>
            <a:pPr lvl="1"/>
            <a:r>
              <a:rPr lang="en-US" sz="1400" dirty="0">
                <a:cs typeface="Arial"/>
              </a:rPr>
              <a:t>NUL</a:t>
            </a:r>
          </a:p>
          <a:p>
            <a:pPr lvl="3">
              <a:spcBef>
                <a:spcPts val="600"/>
              </a:spcBef>
            </a:pPr>
            <a:r>
              <a:rPr lang="en-US" sz="1400" dirty="0">
                <a:cs typeface="Arial"/>
              </a:rPr>
              <a:t>Rmarlow@nul.org</a:t>
            </a:r>
          </a:p>
          <a:p>
            <a:pPr lvl="4"/>
            <a:r>
              <a:rPr lang="en-US" sz="1400" dirty="0">
                <a:cs typeface="Arial"/>
              </a:rPr>
              <a:t>212.558.5481</a:t>
            </a:r>
          </a:p>
          <a:p>
            <a:pPr marL="640080" lvl="4" indent="0">
              <a:buNone/>
            </a:pPr>
            <a:endParaRPr lang="en-US" sz="1400" dirty="0">
              <a:cs typeface="Arial"/>
            </a:endParaRPr>
          </a:p>
          <a:p>
            <a:pPr lvl="1"/>
            <a:endParaRPr lang="en-US" sz="14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1921819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40D597-B521-45A1-88EC-11CEED3E7CB1}"/>
              </a:ext>
            </a:extLst>
          </p:cNvPr>
          <p:cNvSpPr>
            <a:spLocks noGrp="1"/>
          </p:cNvSpPr>
          <p:nvPr>
            <p:ph type="sldNum" sz="quarter" idx="10"/>
          </p:nvPr>
        </p:nvSpPr>
        <p:spPr/>
        <p:txBody>
          <a:bodyPr/>
          <a:lstStyle/>
          <a:p>
            <a:fld id="{706D636C-90A3-4979-BA37-BAB384B22101}" type="slidenum">
              <a:rPr lang="en-US" smtClean="0"/>
              <a:pPr/>
              <a:t>33</a:t>
            </a:fld>
            <a:endParaRPr lang="en-US"/>
          </a:p>
        </p:txBody>
      </p:sp>
    </p:spTree>
    <p:extLst>
      <p:ext uri="{BB962C8B-B14F-4D97-AF65-F5344CB8AC3E}">
        <p14:creationId xmlns:p14="http://schemas.microsoft.com/office/powerpoint/2010/main" val="897407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7E68A4-D9EE-4413-B86F-705E9425B277}"/>
              </a:ext>
            </a:extLst>
          </p:cNvPr>
          <p:cNvSpPr>
            <a:spLocks noGrp="1"/>
          </p:cNvSpPr>
          <p:nvPr>
            <p:ph type="title"/>
          </p:nvPr>
        </p:nvSpPr>
        <p:spPr/>
        <p:txBody>
          <a:bodyPr/>
          <a:lstStyle/>
          <a:p>
            <a:r>
              <a:rPr lang="en-US" dirty="0"/>
              <a:t>What type of organization do you represent?</a:t>
            </a:r>
          </a:p>
        </p:txBody>
      </p:sp>
      <p:sp>
        <p:nvSpPr>
          <p:cNvPr id="5" name="Content Placeholder 4">
            <a:extLst>
              <a:ext uri="{FF2B5EF4-FFF2-40B4-BE49-F238E27FC236}">
                <a16:creationId xmlns:a16="http://schemas.microsoft.com/office/drawing/2014/main" id="{5427B920-B15D-4E3B-82ED-154B62F476C3}"/>
              </a:ext>
            </a:extLst>
          </p:cNvPr>
          <p:cNvSpPr>
            <a:spLocks noGrp="1"/>
          </p:cNvSpPr>
          <p:nvPr>
            <p:ph idx="1"/>
          </p:nvPr>
        </p:nvSpPr>
        <p:spPr/>
        <p:txBody>
          <a:bodyPr>
            <a:normAutofit lnSpcReduction="10000"/>
          </a:bodyPr>
          <a:lstStyle/>
          <a:p>
            <a:r>
              <a:rPr lang="en-US" dirty="0"/>
              <a:t>National Industry and Equity Partners</a:t>
            </a:r>
          </a:p>
          <a:p>
            <a:r>
              <a:rPr lang="en-US" dirty="0"/>
              <a:t>Apprenticeship Grantee – American Apprenticeship Initiative grant</a:t>
            </a:r>
          </a:p>
          <a:p>
            <a:r>
              <a:rPr lang="en-US" dirty="0"/>
              <a:t>Apprenticeship Grantee – State Apprenticeship Expansion grant</a:t>
            </a:r>
          </a:p>
          <a:p>
            <a:r>
              <a:rPr lang="en-US" dirty="0"/>
              <a:t>US Department of Labor/Office of Apprenticeship </a:t>
            </a:r>
          </a:p>
          <a:p>
            <a:r>
              <a:rPr lang="en-US" dirty="0"/>
              <a:t>State Apprenticeship Agency</a:t>
            </a:r>
          </a:p>
          <a:p>
            <a:r>
              <a:rPr lang="en-US" dirty="0"/>
              <a:t>Other</a:t>
            </a:r>
          </a:p>
        </p:txBody>
      </p:sp>
      <p:sp>
        <p:nvSpPr>
          <p:cNvPr id="3" name="Slide Number Placeholder 2">
            <a:extLst>
              <a:ext uri="{FF2B5EF4-FFF2-40B4-BE49-F238E27FC236}">
                <a16:creationId xmlns:a16="http://schemas.microsoft.com/office/drawing/2014/main" id="{A1A0525A-8FAE-45F8-A46F-63C69201E5FC}"/>
              </a:ext>
            </a:extLst>
          </p:cNvPr>
          <p:cNvSpPr>
            <a:spLocks noGrp="1"/>
          </p:cNvSpPr>
          <p:nvPr>
            <p:ph type="sldNum" sz="quarter" idx="10"/>
          </p:nvPr>
        </p:nvSpPr>
        <p:spPr/>
        <p:txBody>
          <a:bodyPr/>
          <a:lstStyle/>
          <a:p>
            <a:fld id="{706D636C-90A3-4979-BA37-BAB384B22101}" type="slidenum">
              <a:rPr lang="en-US" smtClean="0"/>
              <a:pPr/>
              <a:t>4</a:t>
            </a:fld>
            <a:endParaRPr lang="en-US"/>
          </a:p>
        </p:txBody>
      </p:sp>
    </p:spTree>
    <p:extLst>
      <p:ext uri="{BB962C8B-B14F-4D97-AF65-F5344CB8AC3E}">
        <p14:creationId xmlns:p14="http://schemas.microsoft.com/office/powerpoint/2010/main" val="317498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873C97B-95A2-4116-9274-303EDB06FE9F}"/>
              </a:ext>
            </a:extLst>
          </p:cNvPr>
          <p:cNvSpPr>
            <a:spLocks noGrp="1"/>
          </p:cNvSpPr>
          <p:nvPr>
            <p:ph idx="1"/>
          </p:nvPr>
        </p:nvSpPr>
        <p:spPr>
          <a:xfrm>
            <a:off x="970932" y="1339788"/>
            <a:ext cx="7527609" cy="863984"/>
          </a:xfrm>
        </p:spPr>
        <p:txBody>
          <a:bodyPr>
            <a:normAutofit lnSpcReduction="10000"/>
          </a:bodyPr>
          <a:lstStyle/>
          <a:p>
            <a:r>
              <a:rPr lang="en-US" sz="2000" dirty="0"/>
              <a:t>Cierra Mitchell</a:t>
            </a:r>
          </a:p>
          <a:p>
            <a:pPr lvl="1"/>
            <a:r>
              <a:rPr lang="en-US" sz="1800" dirty="0"/>
              <a:t>Team Lead, U.S. Department of Labor, Employment and Training Administration, Office of Apprenticeship</a:t>
            </a:r>
          </a:p>
        </p:txBody>
      </p:sp>
      <p:sp>
        <p:nvSpPr>
          <p:cNvPr id="3" name="Slide Number Placeholder 2">
            <a:extLst>
              <a:ext uri="{FF2B5EF4-FFF2-40B4-BE49-F238E27FC236}">
                <a16:creationId xmlns:a16="http://schemas.microsoft.com/office/drawing/2014/main" id="{EEA8C811-46CE-4CAB-B614-34EEC585E162}"/>
              </a:ext>
            </a:extLst>
          </p:cNvPr>
          <p:cNvSpPr>
            <a:spLocks noGrp="1"/>
          </p:cNvSpPr>
          <p:nvPr>
            <p:ph type="sldNum" sz="quarter" idx="10"/>
          </p:nvPr>
        </p:nvSpPr>
        <p:spPr/>
        <p:txBody>
          <a:bodyPr/>
          <a:lstStyle/>
          <a:p>
            <a:fld id="{706D636C-90A3-4979-BA37-BAB384B22101}" type="slidenum">
              <a:rPr lang="en-US" smtClean="0"/>
              <a:pPr/>
              <a:t>5</a:t>
            </a:fld>
            <a:endParaRPr lang="en-US"/>
          </a:p>
        </p:txBody>
      </p:sp>
      <p:sp>
        <p:nvSpPr>
          <p:cNvPr id="10" name="Content Placeholder 9">
            <a:extLst>
              <a:ext uri="{FF2B5EF4-FFF2-40B4-BE49-F238E27FC236}">
                <a16:creationId xmlns:a16="http://schemas.microsoft.com/office/drawing/2014/main" id="{271256A7-54C8-4105-A6C4-47BF54044923}"/>
              </a:ext>
            </a:extLst>
          </p:cNvPr>
          <p:cNvSpPr>
            <a:spLocks noGrp="1"/>
          </p:cNvSpPr>
          <p:nvPr>
            <p:ph idx="12"/>
          </p:nvPr>
        </p:nvSpPr>
        <p:spPr>
          <a:xfrm>
            <a:off x="970929" y="5354166"/>
            <a:ext cx="7097305" cy="1098690"/>
          </a:xfrm>
        </p:spPr>
        <p:txBody>
          <a:bodyPr>
            <a:normAutofit/>
          </a:bodyPr>
          <a:lstStyle/>
          <a:p>
            <a:r>
              <a:rPr lang="en-US" sz="2000" dirty="0"/>
              <a:t>Maurita Coley</a:t>
            </a:r>
          </a:p>
          <a:p>
            <a:pPr lvl="1"/>
            <a:r>
              <a:rPr lang="en-US" sz="1800" dirty="0"/>
              <a:t>Interim President and CEO, Multicultural Media, Telecom and Internet Council, partnered with National Urban League</a:t>
            </a:r>
          </a:p>
        </p:txBody>
      </p:sp>
      <p:sp>
        <p:nvSpPr>
          <p:cNvPr id="7" name="Content Placeholder 9">
            <a:extLst>
              <a:ext uri="{FF2B5EF4-FFF2-40B4-BE49-F238E27FC236}">
                <a16:creationId xmlns:a16="http://schemas.microsoft.com/office/drawing/2014/main" id="{271256A7-54C8-4105-A6C4-47BF54044923}"/>
              </a:ext>
            </a:extLst>
          </p:cNvPr>
          <p:cNvSpPr txBox="1">
            <a:spLocks/>
          </p:cNvSpPr>
          <p:nvPr/>
        </p:nvSpPr>
        <p:spPr>
          <a:xfrm>
            <a:off x="970932" y="2915380"/>
            <a:ext cx="7268500" cy="810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800"/>
              </a:spcBef>
              <a:buClr>
                <a:schemeClr val="accent2"/>
              </a:buClr>
              <a:buFont typeface="Wingdings 2" panose="05020102010507070707" pitchFamily="18" charset="2"/>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lgn="l" defTabSz="914400" rtl="0" eaLnBrk="1" latinLnBrk="0" hangingPunct="1">
              <a:lnSpc>
                <a:spcPct val="90000"/>
              </a:lnSpc>
              <a:spcBef>
                <a:spcPts val="500"/>
              </a:spcBef>
              <a:buClr>
                <a:schemeClr val="bg1">
                  <a:lumMod val="65000"/>
                </a:schemeClr>
              </a:buClr>
              <a:buFont typeface="Wingdings 3" panose="05040102010807070707" pitchFamily="18" charset="2"/>
              <a:buNone/>
              <a:defRPr sz="2000" i="1" kern="1200">
                <a:solidFill>
                  <a:schemeClr val="accent3">
                    <a:lumMod val="90000"/>
                    <a:lumOff val="10000"/>
                  </a:schemeClr>
                </a:solidFill>
                <a:latin typeface="+mn-lt"/>
                <a:ea typeface="+mn-ea"/>
                <a:cs typeface="+mn-cs"/>
              </a:defRPr>
            </a:lvl2pPr>
            <a:lvl3pPr marL="457200" indent="0" algn="l" defTabSz="914400" rtl="0" eaLnBrk="1" latinLnBrk="0" hangingPunct="1">
              <a:lnSpc>
                <a:spcPct val="90000"/>
              </a:lnSpc>
              <a:spcBef>
                <a:spcPts val="800"/>
              </a:spcBef>
              <a:buClr>
                <a:schemeClr val="accent1"/>
              </a:buClr>
              <a:buFontTx/>
              <a:buNone/>
              <a:defRPr sz="1800" kern="1200">
                <a:solidFill>
                  <a:schemeClr val="tx1"/>
                </a:solidFill>
                <a:latin typeface="+mn-lt"/>
                <a:ea typeface="+mn-ea"/>
                <a:cs typeface="+mn-cs"/>
              </a:defRPr>
            </a:lvl3pPr>
            <a:lvl4pPr marL="822960" indent="-365760" algn="l" defTabSz="914400" rtl="0" eaLnBrk="1" latinLnBrk="0" hangingPunct="1">
              <a:lnSpc>
                <a:spcPct val="90000"/>
              </a:lnSpc>
              <a:spcBef>
                <a:spcPts val="300"/>
              </a:spcBef>
              <a:buClr>
                <a:schemeClr val="accent6"/>
              </a:buClr>
              <a:buSzPct val="90000"/>
              <a:buFont typeface="Wingdings" panose="05000000000000000000" pitchFamily="2" charset="2"/>
              <a:buChar char=""/>
              <a:defRPr sz="1800" i="1" kern="1200">
                <a:solidFill>
                  <a:schemeClr val="accent1"/>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12" name="Content Placeholder 9">
            <a:extLst>
              <a:ext uri="{FF2B5EF4-FFF2-40B4-BE49-F238E27FC236}">
                <a16:creationId xmlns:a16="http://schemas.microsoft.com/office/drawing/2014/main" id="{271256A7-54C8-4105-A6C4-47BF54044923}"/>
              </a:ext>
            </a:extLst>
          </p:cNvPr>
          <p:cNvSpPr txBox="1">
            <a:spLocks/>
          </p:cNvSpPr>
          <p:nvPr/>
        </p:nvSpPr>
        <p:spPr>
          <a:xfrm>
            <a:off x="970929" y="2165240"/>
            <a:ext cx="7384174" cy="9650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800"/>
              </a:spcBef>
              <a:buClr>
                <a:schemeClr val="accent2"/>
              </a:buClr>
              <a:buFont typeface="Wingdings 2" panose="05020102010507070707" pitchFamily="18" charset="2"/>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lgn="l" defTabSz="914400" rtl="0" eaLnBrk="1" latinLnBrk="0" hangingPunct="1">
              <a:lnSpc>
                <a:spcPct val="90000"/>
              </a:lnSpc>
              <a:spcBef>
                <a:spcPts val="500"/>
              </a:spcBef>
              <a:buClr>
                <a:schemeClr val="bg1">
                  <a:lumMod val="65000"/>
                </a:schemeClr>
              </a:buClr>
              <a:buFont typeface="Wingdings 3" panose="05040102010807070707" pitchFamily="18" charset="2"/>
              <a:buNone/>
              <a:defRPr sz="2000" i="1" kern="1200">
                <a:solidFill>
                  <a:schemeClr val="accent3">
                    <a:lumMod val="90000"/>
                    <a:lumOff val="10000"/>
                  </a:schemeClr>
                </a:solidFill>
                <a:latin typeface="+mn-lt"/>
                <a:ea typeface="+mn-ea"/>
                <a:cs typeface="+mn-cs"/>
              </a:defRPr>
            </a:lvl2pPr>
            <a:lvl3pPr marL="457200" indent="0" algn="l" defTabSz="914400" rtl="0" eaLnBrk="1" latinLnBrk="0" hangingPunct="1">
              <a:lnSpc>
                <a:spcPct val="90000"/>
              </a:lnSpc>
              <a:spcBef>
                <a:spcPts val="800"/>
              </a:spcBef>
              <a:buClr>
                <a:schemeClr val="accent1"/>
              </a:buClr>
              <a:buFontTx/>
              <a:buNone/>
              <a:defRPr sz="1800" kern="1200">
                <a:solidFill>
                  <a:schemeClr val="tx1"/>
                </a:solidFill>
                <a:latin typeface="+mn-lt"/>
                <a:ea typeface="+mn-ea"/>
                <a:cs typeface="+mn-cs"/>
              </a:defRPr>
            </a:lvl3pPr>
            <a:lvl4pPr marL="822960" indent="-365760" algn="l" defTabSz="914400" rtl="0" eaLnBrk="1" latinLnBrk="0" hangingPunct="1">
              <a:lnSpc>
                <a:spcPct val="90000"/>
              </a:lnSpc>
              <a:spcBef>
                <a:spcPts val="300"/>
              </a:spcBef>
              <a:buClr>
                <a:schemeClr val="accent6"/>
              </a:buClr>
              <a:buSzPct val="90000"/>
              <a:buFont typeface="Wingdings" panose="05000000000000000000" pitchFamily="2" charset="2"/>
              <a:buChar char=""/>
              <a:defRPr sz="1800" i="1" kern="1200">
                <a:solidFill>
                  <a:schemeClr val="accent1"/>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Barbara Murray</a:t>
            </a:r>
          </a:p>
          <a:p>
            <a:pPr lvl="1"/>
            <a:r>
              <a:rPr lang="en-US" sz="1800" dirty="0"/>
              <a:t>Executive Director &amp; SME, TransPORTs/Louisiana Technical College System</a:t>
            </a:r>
          </a:p>
        </p:txBody>
      </p:sp>
      <p:sp>
        <p:nvSpPr>
          <p:cNvPr id="13" name="Content Placeholder 9">
            <a:extLst>
              <a:ext uri="{FF2B5EF4-FFF2-40B4-BE49-F238E27FC236}">
                <a16:creationId xmlns:a16="http://schemas.microsoft.com/office/drawing/2014/main" id="{271256A7-54C8-4105-A6C4-47BF54044923}"/>
              </a:ext>
            </a:extLst>
          </p:cNvPr>
          <p:cNvSpPr txBox="1">
            <a:spLocks/>
          </p:cNvSpPr>
          <p:nvPr/>
        </p:nvSpPr>
        <p:spPr>
          <a:xfrm>
            <a:off x="970930" y="4624763"/>
            <a:ext cx="7016622" cy="76793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800"/>
              </a:spcBef>
              <a:buClr>
                <a:schemeClr val="accent2"/>
              </a:buClr>
              <a:buFont typeface="Wingdings 2" panose="05020102010507070707" pitchFamily="18" charset="2"/>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lgn="l" defTabSz="914400" rtl="0" eaLnBrk="1" latinLnBrk="0" hangingPunct="1">
              <a:lnSpc>
                <a:spcPct val="90000"/>
              </a:lnSpc>
              <a:spcBef>
                <a:spcPts val="500"/>
              </a:spcBef>
              <a:buClr>
                <a:schemeClr val="bg1">
                  <a:lumMod val="65000"/>
                </a:schemeClr>
              </a:buClr>
              <a:buFont typeface="Wingdings 3" panose="05040102010807070707" pitchFamily="18" charset="2"/>
              <a:buNone/>
              <a:defRPr sz="2000" i="1" kern="1200">
                <a:solidFill>
                  <a:schemeClr val="accent3">
                    <a:lumMod val="90000"/>
                    <a:lumOff val="10000"/>
                  </a:schemeClr>
                </a:solidFill>
                <a:latin typeface="+mn-lt"/>
                <a:ea typeface="+mn-ea"/>
                <a:cs typeface="+mn-cs"/>
              </a:defRPr>
            </a:lvl2pPr>
            <a:lvl3pPr marL="457200" indent="0" algn="l" defTabSz="914400" rtl="0" eaLnBrk="1" latinLnBrk="0" hangingPunct="1">
              <a:lnSpc>
                <a:spcPct val="90000"/>
              </a:lnSpc>
              <a:spcBef>
                <a:spcPts val="800"/>
              </a:spcBef>
              <a:buClr>
                <a:schemeClr val="accent1"/>
              </a:buClr>
              <a:buFontTx/>
              <a:buNone/>
              <a:defRPr sz="1800" kern="1200">
                <a:solidFill>
                  <a:schemeClr val="tx1"/>
                </a:solidFill>
                <a:latin typeface="+mn-lt"/>
                <a:ea typeface="+mn-ea"/>
                <a:cs typeface="+mn-cs"/>
              </a:defRPr>
            </a:lvl3pPr>
            <a:lvl4pPr marL="822960" indent="-365760" algn="l" defTabSz="914400" rtl="0" eaLnBrk="1" latinLnBrk="0" hangingPunct="1">
              <a:lnSpc>
                <a:spcPct val="90000"/>
              </a:lnSpc>
              <a:spcBef>
                <a:spcPts val="300"/>
              </a:spcBef>
              <a:buClr>
                <a:schemeClr val="accent6"/>
              </a:buClr>
              <a:buSzPct val="90000"/>
              <a:buFont typeface="Wingdings" panose="05000000000000000000" pitchFamily="2" charset="2"/>
              <a:buChar char=""/>
              <a:defRPr sz="1800" i="1" kern="1200">
                <a:solidFill>
                  <a:schemeClr val="accent1"/>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Jennifer Carlson</a:t>
            </a:r>
          </a:p>
          <a:p>
            <a:pPr lvl="1"/>
            <a:r>
              <a:rPr lang="en-US" sz="1800" dirty="0"/>
              <a:t>Executive Director, Washington Technology Industry Association</a:t>
            </a:r>
          </a:p>
        </p:txBody>
      </p:sp>
      <p:sp>
        <p:nvSpPr>
          <p:cNvPr id="14" name="Content Placeholder 9">
            <a:extLst>
              <a:ext uri="{FF2B5EF4-FFF2-40B4-BE49-F238E27FC236}">
                <a16:creationId xmlns:a16="http://schemas.microsoft.com/office/drawing/2014/main" id="{271256A7-54C8-4105-A6C4-47BF54044923}"/>
              </a:ext>
            </a:extLst>
          </p:cNvPr>
          <p:cNvSpPr txBox="1">
            <a:spLocks/>
          </p:cNvSpPr>
          <p:nvPr/>
        </p:nvSpPr>
        <p:spPr>
          <a:xfrm>
            <a:off x="970929" y="3976514"/>
            <a:ext cx="7658959" cy="68678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800"/>
              </a:spcBef>
              <a:buClr>
                <a:schemeClr val="accent2"/>
              </a:buClr>
              <a:buFont typeface="Wingdings 2" panose="05020102010507070707" pitchFamily="18" charset="2"/>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lgn="l" defTabSz="914400" rtl="0" eaLnBrk="1" latinLnBrk="0" hangingPunct="1">
              <a:lnSpc>
                <a:spcPct val="90000"/>
              </a:lnSpc>
              <a:spcBef>
                <a:spcPts val="500"/>
              </a:spcBef>
              <a:buClr>
                <a:schemeClr val="bg1">
                  <a:lumMod val="65000"/>
                </a:schemeClr>
              </a:buClr>
              <a:buFont typeface="Wingdings 3" panose="05040102010807070707" pitchFamily="18" charset="2"/>
              <a:buNone/>
              <a:defRPr sz="2000" i="1" kern="1200">
                <a:solidFill>
                  <a:schemeClr val="accent3">
                    <a:lumMod val="90000"/>
                    <a:lumOff val="10000"/>
                  </a:schemeClr>
                </a:solidFill>
                <a:latin typeface="+mn-lt"/>
                <a:ea typeface="+mn-ea"/>
                <a:cs typeface="+mn-cs"/>
              </a:defRPr>
            </a:lvl2pPr>
            <a:lvl3pPr marL="457200" indent="0" algn="l" defTabSz="914400" rtl="0" eaLnBrk="1" latinLnBrk="0" hangingPunct="1">
              <a:lnSpc>
                <a:spcPct val="90000"/>
              </a:lnSpc>
              <a:spcBef>
                <a:spcPts val="800"/>
              </a:spcBef>
              <a:buClr>
                <a:schemeClr val="accent1"/>
              </a:buClr>
              <a:buFontTx/>
              <a:buNone/>
              <a:defRPr sz="1800" kern="1200">
                <a:solidFill>
                  <a:schemeClr val="tx1"/>
                </a:solidFill>
                <a:latin typeface="+mn-lt"/>
                <a:ea typeface="+mn-ea"/>
                <a:cs typeface="+mn-cs"/>
              </a:defRPr>
            </a:lvl3pPr>
            <a:lvl4pPr marL="822960" indent="-365760" algn="l" defTabSz="914400" rtl="0" eaLnBrk="1" latinLnBrk="0" hangingPunct="1">
              <a:lnSpc>
                <a:spcPct val="90000"/>
              </a:lnSpc>
              <a:spcBef>
                <a:spcPts val="300"/>
              </a:spcBef>
              <a:buClr>
                <a:schemeClr val="accent6"/>
              </a:buClr>
              <a:buSzPct val="90000"/>
              <a:buFont typeface="Wingdings" panose="05000000000000000000" pitchFamily="2" charset="2"/>
              <a:buChar char=""/>
              <a:defRPr sz="1800" i="1" kern="1200">
                <a:solidFill>
                  <a:schemeClr val="accent1"/>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Brad Bentley</a:t>
            </a:r>
          </a:p>
          <a:p>
            <a:pPr lvl="1"/>
            <a:r>
              <a:rPr lang="en-US" sz="1800" dirty="0"/>
              <a:t>President, FASTPORT</a:t>
            </a:r>
          </a:p>
        </p:txBody>
      </p:sp>
      <p:sp>
        <p:nvSpPr>
          <p:cNvPr id="11" name="TextBox 10"/>
          <p:cNvSpPr txBox="1"/>
          <p:nvPr/>
        </p:nvSpPr>
        <p:spPr>
          <a:xfrm>
            <a:off x="970929" y="3091716"/>
            <a:ext cx="7796551" cy="923330"/>
          </a:xfrm>
          <a:prstGeom prst="rect">
            <a:avLst/>
          </a:prstGeom>
          <a:noFill/>
        </p:spPr>
        <p:txBody>
          <a:bodyPr wrap="square" rtlCol="0">
            <a:spAutoFit/>
          </a:bodyPr>
          <a:lstStyle/>
          <a:p>
            <a:pPr defTabSz="914400">
              <a:lnSpc>
                <a:spcPct val="90000"/>
              </a:lnSpc>
              <a:spcBef>
                <a:spcPts val="1800"/>
              </a:spcBef>
              <a:buClr>
                <a:schemeClr val="accent2"/>
              </a:buClr>
            </a:pPr>
            <a:r>
              <a:rPr lang="en-US" sz="2000" b="1"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Art Lujan</a:t>
            </a:r>
          </a:p>
          <a:p>
            <a:r>
              <a:rPr lang="en-US" i="1" dirty="0">
                <a:solidFill>
                  <a:schemeClr val="accent3">
                    <a:lumMod val="90000"/>
                    <a:lumOff val="10000"/>
                  </a:schemeClr>
                </a:solidFill>
              </a:rPr>
              <a:t>    Special Assistant to the President, North America’s Building Trades </a:t>
            </a:r>
            <a:br>
              <a:rPr lang="en-US" i="1" dirty="0">
                <a:solidFill>
                  <a:schemeClr val="accent3">
                    <a:lumMod val="90000"/>
                    <a:lumOff val="10000"/>
                  </a:schemeClr>
                </a:solidFill>
              </a:rPr>
            </a:br>
            <a:r>
              <a:rPr lang="en-US" i="1" dirty="0">
                <a:solidFill>
                  <a:schemeClr val="accent3">
                    <a:lumMod val="90000"/>
                    <a:lumOff val="10000"/>
                  </a:schemeClr>
                </a:solidFill>
              </a:rPr>
              <a:t>    Unions</a:t>
            </a:r>
          </a:p>
        </p:txBody>
      </p:sp>
    </p:spTree>
    <p:extLst>
      <p:ext uri="{BB962C8B-B14F-4D97-AF65-F5344CB8AC3E}">
        <p14:creationId xmlns:p14="http://schemas.microsoft.com/office/powerpoint/2010/main" val="36727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F03E80-4B12-48F4-8199-D16DD2F95F5A}"/>
              </a:ext>
            </a:extLst>
          </p:cNvPr>
          <p:cNvSpPr>
            <a:spLocks noGrp="1"/>
          </p:cNvSpPr>
          <p:nvPr>
            <p:ph type="title"/>
          </p:nvPr>
        </p:nvSpPr>
        <p:spPr/>
        <p:txBody>
          <a:bodyPr/>
          <a:lstStyle/>
          <a:p>
            <a:r>
              <a:rPr lang="en-US" dirty="0"/>
              <a:t>National Industry and Equity Partners</a:t>
            </a:r>
          </a:p>
        </p:txBody>
      </p:sp>
      <p:sp>
        <p:nvSpPr>
          <p:cNvPr id="6" name="Content Placeholder 5">
            <a:extLst>
              <a:ext uri="{FF2B5EF4-FFF2-40B4-BE49-F238E27FC236}">
                <a16:creationId xmlns:a16="http://schemas.microsoft.com/office/drawing/2014/main" id="{CAABF4CE-EAC2-41E5-A6B0-BEB783776D54}"/>
              </a:ext>
            </a:extLst>
          </p:cNvPr>
          <p:cNvSpPr>
            <a:spLocks noGrp="1"/>
          </p:cNvSpPr>
          <p:nvPr>
            <p:ph idx="1"/>
          </p:nvPr>
        </p:nvSpPr>
        <p:spPr/>
        <p:txBody>
          <a:bodyPr>
            <a:normAutofit fontScale="92500" lnSpcReduction="20000"/>
          </a:bodyPr>
          <a:lstStyle/>
          <a:p>
            <a:r>
              <a:rPr lang="en-US" dirty="0"/>
              <a:t>National Industry Partners</a:t>
            </a:r>
          </a:p>
          <a:p>
            <a:pPr lvl="1"/>
            <a:r>
              <a:rPr lang="fr-FR" dirty="0"/>
              <a:t>National Restaurant Association </a:t>
            </a:r>
            <a:r>
              <a:rPr lang="en-US" dirty="0"/>
              <a:t>Educational</a:t>
            </a:r>
            <a:r>
              <a:rPr lang="fr-FR" dirty="0"/>
              <a:t> </a:t>
            </a:r>
            <a:r>
              <a:rPr lang="fr-FR" dirty="0" err="1"/>
              <a:t>Foundation</a:t>
            </a:r>
            <a:r>
              <a:rPr lang="fr-FR" dirty="0"/>
              <a:t>  </a:t>
            </a:r>
          </a:p>
          <a:p>
            <a:pPr lvl="1"/>
            <a:r>
              <a:rPr lang="en-US" dirty="0"/>
              <a:t>AFL-CIO Working for America Institute </a:t>
            </a:r>
          </a:p>
          <a:p>
            <a:pPr lvl="1"/>
            <a:r>
              <a:rPr lang="en-US" dirty="0"/>
              <a:t>H-CAP, Inc. </a:t>
            </a:r>
          </a:p>
          <a:p>
            <a:pPr lvl="1"/>
            <a:r>
              <a:rPr lang="en-US" dirty="0"/>
              <a:t>Jobs For The Future, Inc. </a:t>
            </a:r>
          </a:p>
          <a:p>
            <a:pPr lvl="1"/>
            <a:r>
              <a:rPr lang="en-US" dirty="0">
                <a:solidFill>
                  <a:schemeClr val="accent2"/>
                </a:solidFill>
              </a:rPr>
              <a:t>FASTPORT, Inc. </a:t>
            </a:r>
          </a:p>
          <a:p>
            <a:pPr lvl="1"/>
            <a:r>
              <a:rPr lang="en-US" dirty="0">
                <a:solidFill>
                  <a:srgbClr val="9E1C30"/>
                </a:solidFill>
              </a:rPr>
              <a:t>TransPORTs/Louisiana Technical College System</a:t>
            </a:r>
          </a:p>
          <a:p>
            <a:pPr lvl="1"/>
            <a:r>
              <a:rPr lang="en-US" dirty="0">
                <a:solidFill>
                  <a:srgbClr val="9E1C30"/>
                </a:solidFill>
              </a:rPr>
              <a:t>North America’s Building Trades Unions </a:t>
            </a:r>
          </a:p>
          <a:p>
            <a:pPr lvl="1"/>
            <a:r>
              <a:rPr lang="en-US" dirty="0">
                <a:solidFill>
                  <a:srgbClr val="9E1C30"/>
                </a:solidFill>
              </a:rPr>
              <a:t>Washington Technology Industry Association </a:t>
            </a:r>
          </a:p>
          <a:p>
            <a:r>
              <a:rPr lang="en-US" dirty="0"/>
              <a:t>National Equity Partners</a:t>
            </a:r>
          </a:p>
          <a:p>
            <a:pPr lvl="1"/>
            <a:r>
              <a:rPr lang="en-US" dirty="0"/>
              <a:t>Chicago Women in Trades </a:t>
            </a:r>
          </a:p>
          <a:p>
            <a:pPr lvl="1"/>
            <a:r>
              <a:rPr lang="en-US" dirty="0">
                <a:solidFill>
                  <a:srgbClr val="9E1C30"/>
                </a:solidFill>
              </a:rPr>
              <a:t>National Urban League </a:t>
            </a:r>
          </a:p>
          <a:p>
            <a:endParaRPr lang="en-US" dirty="0"/>
          </a:p>
        </p:txBody>
      </p:sp>
      <p:sp>
        <p:nvSpPr>
          <p:cNvPr id="4" name="Slide Number Placeholder 3">
            <a:extLst>
              <a:ext uri="{FF2B5EF4-FFF2-40B4-BE49-F238E27FC236}">
                <a16:creationId xmlns:a16="http://schemas.microsoft.com/office/drawing/2014/main" id="{187F56A3-709C-447E-B820-D5DBA0BFF83C}"/>
              </a:ext>
            </a:extLst>
          </p:cNvPr>
          <p:cNvSpPr>
            <a:spLocks noGrp="1"/>
          </p:cNvSpPr>
          <p:nvPr>
            <p:ph type="sldNum" sz="quarter" idx="10"/>
          </p:nvPr>
        </p:nvSpPr>
        <p:spPr/>
        <p:txBody>
          <a:bodyPr/>
          <a:lstStyle/>
          <a:p>
            <a:fld id="{706D636C-90A3-4979-BA37-BAB384B22101}" type="slidenum">
              <a:rPr lang="en-US" smtClean="0">
                <a:solidFill>
                  <a:srgbClr val="303030">
                    <a:lumMod val="75000"/>
                    <a:lumOff val="25000"/>
                  </a:srgbClr>
                </a:solidFill>
              </a:rPr>
              <a:pPr/>
              <a:t>6</a:t>
            </a:fld>
            <a:endParaRPr lang="en-US">
              <a:solidFill>
                <a:srgbClr val="303030">
                  <a:lumMod val="75000"/>
                  <a:lumOff val="25000"/>
                </a:srgbClr>
              </a:solidFill>
            </a:endParaRPr>
          </a:p>
        </p:txBody>
      </p:sp>
    </p:spTree>
    <p:extLst>
      <p:ext uri="{BB962C8B-B14F-4D97-AF65-F5344CB8AC3E}">
        <p14:creationId xmlns:p14="http://schemas.microsoft.com/office/powerpoint/2010/main" val="212318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F03E80-4B12-48F4-8199-D16DD2F95F5A}"/>
              </a:ext>
            </a:extLst>
          </p:cNvPr>
          <p:cNvSpPr>
            <a:spLocks noGrp="1"/>
          </p:cNvSpPr>
          <p:nvPr>
            <p:ph type="title"/>
          </p:nvPr>
        </p:nvSpPr>
        <p:spPr/>
        <p:txBody>
          <a:bodyPr>
            <a:noAutofit/>
          </a:bodyPr>
          <a:lstStyle/>
          <a:p>
            <a:pPr algn="ctr"/>
            <a:r>
              <a:rPr lang="en-US" sz="3600" dirty="0"/>
              <a:t>Communication</a:t>
            </a:r>
          </a:p>
        </p:txBody>
      </p:sp>
      <p:sp>
        <p:nvSpPr>
          <p:cNvPr id="4" name="Slide Number Placeholder 3">
            <a:extLst>
              <a:ext uri="{FF2B5EF4-FFF2-40B4-BE49-F238E27FC236}">
                <a16:creationId xmlns:a16="http://schemas.microsoft.com/office/drawing/2014/main" id="{187F56A3-709C-447E-B820-D5DBA0BFF83C}"/>
              </a:ext>
            </a:extLst>
          </p:cNvPr>
          <p:cNvSpPr>
            <a:spLocks noGrp="1"/>
          </p:cNvSpPr>
          <p:nvPr>
            <p:ph type="sldNum" sz="quarter" idx="10"/>
          </p:nvPr>
        </p:nvSpPr>
        <p:spPr/>
        <p:txBody>
          <a:bodyPr/>
          <a:lstStyle/>
          <a:p>
            <a:fld id="{706D636C-90A3-4979-BA37-BAB384B22101}" type="slidenum">
              <a:rPr lang="en-US" smtClean="0">
                <a:solidFill>
                  <a:srgbClr val="303030">
                    <a:lumMod val="75000"/>
                    <a:lumOff val="25000"/>
                  </a:srgbClr>
                </a:solidFill>
              </a:rPr>
              <a:pPr/>
              <a:t>7</a:t>
            </a:fld>
            <a:endParaRPr lang="en-US">
              <a:solidFill>
                <a:srgbClr val="303030">
                  <a:lumMod val="75000"/>
                  <a:lumOff val="25000"/>
                </a:srgbClr>
              </a:solidFill>
            </a:endParaRPr>
          </a:p>
        </p:txBody>
      </p:sp>
      <p:graphicFrame>
        <p:nvGraphicFramePr>
          <p:cNvPr id="8" name="Content Placeholder 7">
            <a:extLst>
              <a:ext uri="{FF2B5EF4-FFF2-40B4-BE49-F238E27FC236}">
                <a16:creationId xmlns:a16="http://schemas.microsoft.com/office/drawing/2014/main" id="{72F36F4C-7E9B-4704-B61E-28C4BCF9E374}"/>
              </a:ext>
            </a:extLst>
          </p:cNvPr>
          <p:cNvGraphicFramePr>
            <a:graphicFrameLocks noGrp="1"/>
          </p:cNvGraphicFramePr>
          <p:nvPr>
            <p:ph idx="1"/>
            <p:extLst>
              <p:ext uri="{D42A27DB-BD31-4B8C-83A1-F6EECF244321}">
                <p14:modId xmlns:p14="http://schemas.microsoft.com/office/powerpoint/2010/main" val="2931630862"/>
              </p:ext>
            </p:extLst>
          </p:nvPr>
        </p:nvGraphicFramePr>
        <p:xfrm>
          <a:off x="910477" y="1913499"/>
          <a:ext cx="7462557" cy="377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9973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A3E2-3BDF-4701-8540-3B35AB03CA09}"/>
              </a:ext>
            </a:extLst>
          </p:cNvPr>
          <p:cNvSpPr>
            <a:spLocks noGrp="1"/>
          </p:cNvSpPr>
          <p:nvPr>
            <p:ph type="title"/>
          </p:nvPr>
        </p:nvSpPr>
        <p:spPr/>
        <p:txBody>
          <a:bodyPr>
            <a:normAutofit/>
          </a:bodyPr>
          <a:lstStyle/>
          <a:p>
            <a:r>
              <a:rPr lang="en-US" dirty="0"/>
              <a:t>Step-by Step Guide to Designing and Launching a Successful Apprenticeship Program</a:t>
            </a:r>
          </a:p>
        </p:txBody>
      </p:sp>
      <p:sp>
        <p:nvSpPr>
          <p:cNvPr id="3" name="Text Placeholder 2">
            <a:extLst>
              <a:ext uri="{FF2B5EF4-FFF2-40B4-BE49-F238E27FC236}">
                <a16:creationId xmlns:a16="http://schemas.microsoft.com/office/drawing/2014/main" id="{5A698F08-81CF-4C98-9A40-438AAA4CC05E}"/>
              </a:ext>
            </a:extLst>
          </p:cNvPr>
          <p:cNvSpPr>
            <a:spLocks noGrp="1"/>
          </p:cNvSpPr>
          <p:nvPr>
            <p:ph type="body" idx="1"/>
          </p:nvPr>
        </p:nvSpPr>
        <p:spPr>
          <a:xfrm>
            <a:off x="921021" y="4064000"/>
            <a:ext cx="7269574" cy="2292350"/>
          </a:xfrm>
        </p:spPr>
        <p:txBody>
          <a:bodyPr>
            <a:normAutofit/>
          </a:bodyPr>
          <a:lstStyle/>
          <a:p>
            <a:r>
              <a:rPr lang="en-US" sz="2200" dirty="0">
                <a:solidFill>
                  <a:schemeClr val="tx2"/>
                </a:solidFill>
              </a:rPr>
              <a:t>TransPORTs</a:t>
            </a:r>
          </a:p>
          <a:p>
            <a:r>
              <a:rPr lang="en-US" sz="2200" dirty="0">
                <a:solidFill>
                  <a:schemeClr val="accent2"/>
                </a:solidFill>
              </a:rPr>
              <a:t>Presenter: </a:t>
            </a:r>
            <a:r>
              <a:rPr lang="en-US" sz="2200" i="0" dirty="0">
                <a:solidFill>
                  <a:schemeClr val="accent2"/>
                </a:solidFill>
              </a:rPr>
              <a:t>Barbara R. Murray</a:t>
            </a:r>
          </a:p>
          <a:p>
            <a:r>
              <a:rPr lang="en-US" sz="1500" dirty="0"/>
              <a:t>Executive Director &amp; SME</a:t>
            </a:r>
          </a:p>
        </p:txBody>
      </p:sp>
      <p:sp>
        <p:nvSpPr>
          <p:cNvPr id="4" name="Slide Number Placeholder 3">
            <a:extLst>
              <a:ext uri="{FF2B5EF4-FFF2-40B4-BE49-F238E27FC236}">
                <a16:creationId xmlns:a16="http://schemas.microsoft.com/office/drawing/2014/main" id="{9105F358-0048-48DB-AB07-46D93E1107FB}"/>
              </a:ext>
            </a:extLst>
          </p:cNvPr>
          <p:cNvSpPr>
            <a:spLocks noGrp="1"/>
          </p:cNvSpPr>
          <p:nvPr>
            <p:ph type="sldNum" sz="quarter" idx="10"/>
          </p:nvPr>
        </p:nvSpPr>
        <p:spPr/>
        <p:txBody>
          <a:bodyPr/>
          <a:lstStyle/>
          <a:p>
            <a:fld id="{706D636C-90A3-4979-BA37-BAB384B22101}" type="slidenum">
              <a:rPr lang="en-US" smtClean="0"/>
              <a:pPr/>
              <a:t>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5929411"/>
            <a:ext cx="3249078" cy="792064"/>
          </a:xfrm>
          <a:prstGeom prst="rect">
            <a:avLst/>
          </a:prstGeom>
        </p:spPr>
      </p:pic>
    </p:spTree>
    <p:extLst>
      <p:ext uri="{BB962C8B-B14F-4D97-AF65-F5344CB8AC3E}">
        <p14:creationId xmlns:p14="http://schemas.microsoft.com/office/powerpoint/2010/main" val="842491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D023A-B2B1-44DC-8FE3-C96F402BBA93}"/>
              </a:ext>
            </a:extLst>
          </p:cNvPr>
          <p:cNvSpPr>
            <a:spLocks noGrp="1"/>
          </p:cNvSpPr>
          <p:nvPr>
            <p:ph type="title"/>
          </p:nvPr>
        </p:nvSpPr>
        <p:spPr>
          <a:xfrm>
            <a:off x="628650" y="539668"/>
            <a:ext cx="7955280" cy="1051560"/>
          </a:xfrm>
        </p:spPr>
        <p:txBody>
          <a:bodyPr>
            <a:normAutofit fontScale="90000"/>
          </a:bodyPr>
          <a:lstStyle/>
          <a:p>
            <a:r>
              <a:rPr lang="en-US" dirty="0"/>
              <a:t>Why We Created an Interactive Apprenticeship Program Development Workbook	</a:t>
            </a:r>
          </a:p>
        </p:txBody>
      </p:sp>
      <p:sp>
        <p:nvSpPr>
          <p:cNvPr id="3" name="Content Placeholder 2">
            <a:extLst>
              <a:ext uri="{FF2B5EF4-FFF2-40B4-BE49-F238E27FC236}">
                <a16:creationId xmlns:a16="http://schemas.microsoft.com/office/drawing/2014/main" id="{D714F1E2-C918-45FB-B402-DFFF128A6D7D}"/>
              </a:ext>
            </a:extLst>
          </p:cNvPr>
          <p:cNvSpPr>
            <a:spLocks noGrp="1"/>
          </p:cNvSpPr>
          <p:nvPr>
            <p:ph idx="1"/>
          </p:nvPr>
        </p:nvSpPr>
        <p:spPr/>
        <p:txBody>
          <a:bodyPr>
            <a:normAutofit fontScale="92500"/>
          </a:bodyPr>
          <a:lstStyle/>
          <a:p>
            <a:r>
              <a:rPr lang="en-US" dirty="0"/>
              <a:t>Explaining apprenticeship and steps to developing a program with </a:t>
            </a:r>
            <a:r>
              <a:rPr lang="en-US" dirty="0" err="1"/>
              <a:t>TransPORTs</a:t>
            </a:r>
            <a:r>
              <a:rPr lang="en-US" dirty="0"/>
              <a:t> is lengthy</a:t>
            </a:r>
          </a:p>
          <a:p>
            <a:r>
              <a:rPr lang="en-US" dirty="0"/>
              <a:t>Potential sponsors wanted material they could take back to explain process to internal stakeholders</a:t>
            </a:r>
          </a:p>
          <a:p>
            <a:r>
              <a:rPr lang="en-US" dirty="0"/>
              <a:t>We needed a work outline guiding partnership, next steps </a:t>
            </a:r>
          </a:p>
          <a:p>
            <a:r>
              <a:rPr lang="en-US" dirty="0"/>
              <a:t>We wanted to demonstrate how program design work feeds into existing DOL </a:t>
            </a:r>
            <a:r>
              <a:rPr lang="en-US"/>
              <a:t>materials </a:t>
            </a:r>
            <a:br>
              <a:rPr lang="en-US"/>
            </a:br>
            <a:r>
              <a:rPr lang="en-US"/>
              <a:t>(</a:t>
            </a:r>
            <a:r>
              <a:rPr lang="en-US" dirty="0"/>
              <a:t>i.e</a:t>
            </a:r>
            <a:r>
              <a:rPr lang="en-US"/>
              <a:t>. Work Process Schedules, Form </a:t>
            </a:r>
            <a:r>
              <a:rPr lang="en-US" dirty="0"/>
              <a:t>671) </a:t>
            </a:r>
          </a:p>
        </p:txBody>
      </p:sp>
      <p:sp>
        <p:nvSpPr>
          <p:cNvPr id="4" name="Slide Number Placeholder 3">
            <a:extLst>
              <a:ext uri="{FF2B5EF4-FFF2-40B4-BE49-F238E27FC236}">
                <a16:creationId xmlns:a16="http://schemas.microsoft.com/office/drawing/2014/main" id="{9FCBB5B1-970F-430E-84DD-2F25CC10AE35}"/>
              </a:ext>
            </a:extLst>
          </p:cNvPr>
          <p:cNvSpPr>
            <a:spLocks noGrp="1"/>
          </p:cNvSpPr>
          <p:nvPr>
            <p:ph type="sldNum" sz="quarter" idx="10"/>
          </p:nvPr>
        </p:nvSpPr>
        <p:spPr/>
        <p:txBody>
          <a:bodyPr/>
          <a:lstStyle/>
          <a:p>
            <a:fld id="{706D636C-90A3-4979-BA37-BAB384B22101}" type="slidenum">
              <a:rPr lang="en-US" smtClean="0"/>
              <a:pPr/>
              <a:t>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0528" y="5894401"/>
            <a:ext cx="2918899" cy="744511"/>
          </a:xfrm>
          <a:prstGeom prst="rect">
            <a:avLst/>
          </a:prstGeom>
        </p:spPr>
      </p:pic>
    </p:spTree>
    <p:extLst>
      <p:ext uri="{BB962C8B-B14F-4D97-AF65-F5344CB8AC3E}">
        <p14:creationId xmlns:p14="http://schemas.microsoft.com/office/powerpoint/2010/main" val="1517115798"/>
      </p:ext>
    </p:extLst>
  </p:cSld>
  <p:clrMapOvr>
    <a:masterClrMapping/>
  </p:clrMapOvr>
</p:sld>
</file>

<file path=ppt/theme/theme1.xml><?xml version="1.0" encoding="utf-8"?>
<a:theme xmlns:a="http://schemas.openxmlformats.org/drawingml/2006/main" name="Standard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active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84348D33C50F4FB89D5BF2E0DADE92" ma:contentTypeVersion="" ma:contentTypeDescription="Create a new document." ma:contentTypeScope="" ma:versionID="c32116999cb3a2bf95193fcc741d2aaa">
  <xsd:schema xmlns:xsd="http://www.w3.org/2001/XMLSchema" xmlns:xs="http://www.w3.org/2001/XMLSchema" xmlns:p="http://schemas.microsoft.com/office/2006/metadata/properties" xmlns:ns2="bdfd28cc-f485-46e8-bcf6-b555ff9859c5" xmlns:ns3="567f88b7-e539-4125-a6bf-9f5c9d0b8eb9" targetNamespace="http://schemas.microsoft.com/office/2006/metadata/properties" ma:root="true" ma:fieldsID="77e91a2595e258f1b02a25e11c8ccce2" ns2:_="" ns3:_="">
    <xsd:import namespace="bdfd28cc-f485-46e8-bcf6-b555ff9859c5"/>
    <xsd:import namespace="567f88b7-e539-4125-a6bf-9f5c9d0b8eb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fd28cc-f485-46e8-bcf6-b555ff9859c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7f88b7-e539-4125-a6bf-9f5c9d0b8eb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9D6581-FF20-4325-BA6A-D76F7645C343}">
  <ds:schemaRefs>
    <ds:schemaRef ds:uri="http://schemas.microsoft.com/sharepoint/v3/contenttype/forms"/>
  </ds:schemaRefs>
</ds:datastoreItem>
</file>

<file path=customXml/itemProps2.xml><?xml version="1.0" encoding="utf-8"?>
<ds:datastoreItem xmlns:ds="http://schemas.openxmlformats.org/officeDocument/2006/customXml" ds:itemID="{22DAA458-CFDA-4D35-9EAB-CA86846216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fd28cc-f485-46e8-bcf6-b555ff9859c5"/>
    <ds:schemaRef ds:uri="567f88b7-e539-4125-a6bf-9f5c9d0b8e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CF015E-6999-426A-BC7D-409AC2FCC98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67f88b7-e539-4125-a6bf-9f5c9d0b8eb9"/>
    <ds:schemaRef ds:uri="bdfd28cc-f485-46e8-bcf6-b555ff9859c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5998</TotalTime>
  <Words>1623</Words>
  <Application>Microsoft Office PowerPoint</Application>
  <PresentationFormat>On-screen Show (4:3)</PresentationFormat>
  <Paragraphs>292</Paragraphs>
  <Slides>33</Slides>
  <Notes>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Calibri</vt:lpstr>
      <vt:lpstr>Impact</vt:lpstr>
      <vt:lpstr>Times New Roman</vt:lpstr>
      <vt:lpstr>Webdings</vt:lpstr>
      <vt:lpstr>Wingdings</vt:lpstr>
      <vt:lpstr>Wingdings 2</vt:lpstr>
      <vt:lpstr>Wingdings 3</vt:lpstr>
      <vt:lpstr>Standard Slides</vt:lpstr>
      <vt:lpstr>Interactive Slides</vt:lpstr>
      <vt:lpstr>Tools for Expanding Apprenticeship</vt:lpstr>
      <vt:lpstr>PowerPoint Presentation</vt:lpstr>
      <vt:lpstr>PowerPoint Presentation</vt:lpstr>
      <vt:lpstr>What type of organization do you represent?</vt:lpstr>
      <vt:lpstr>PowerPoint Presentation</vt:lpstr>
      <vt:lpstr>National Industry and Equity Partners</vt:lpstr>
      <vt:lpstr>Communication</vt:lpstr>
      <vt:lpstr>Step-by Step Guide to Designing and Launching a Successful Apprenticeship Program</vt:lpstr>
      <vt:lpstr>Why We Created an Interactive Apprenticeship Program Development Workbook </vt:lpstr>
      <vt:lpstr>Workbook for Designing Successful Apprenticeship Programs</vt:lpstr>
      <vt:lpstr>Unpacking Documents, Providing Tools </vt:lpstr>
      <vt:lpstr>    Diversity Toolkit Your Guide to Best Practices for Recruiting a  More Diverse Membership </vt:lpstr>
      <vt:lpstr>PowerPoint Presentation</vt:lpstr>
      <vt:lpstr>PowerPoint Presentation</vt:lpstr>
      <vt:lpstr>PowerPoint Presentation</vt:lpstr>
      <vt:lpstr>IMAGINE Video</vt:lpstr>
      <vt:lpstr>IMAGINE Video</vt:lpstr>
      <vt:lpstr>IMAGINE Video</vt:lpstr>
      <vt:lpstr>Apprenti Tech Assessment</vt:lpstr>
      <vt:lpstr>About Apprenti Tech Assessment</vt:lpstr>
      <vt:lpstr>About Apprenti Tech Assessment</vt:lpstr>
      <vt:lpstr>Assessment Prep</vt:lpstr>
      <vt:lpstr>Assessment Results</vt:lpstr>
      <vt:lpstr>Storytelling through Social Media, Podcasts, and Storify</vt:lpstr>
      <vt:lpstr>NUL WIAAI Uses Social Media</vt:lpstr>
      <vt:lpstr>Storytelling Objectives</vt:lpstr>
      <vt:lpstr>Podcasts:  (Soundcloud and TalkShoe)</vt:lpstr>
      <vt:lpstr>Storify: </vt:lpstr>
      <vt:lpstr>Apprenticeship Community of Practice</vt:lpstr>
      <vt:lpstr>PowerPoint Presentation</vt:lpstr>
      <vt:lpstr>Today’s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Layli Oliver</cp:lastModifiedBy>
  <cp:revision>202</cp:revision>
  <dcterms:created xsi:type="dcterms:W3CDTF">2017-06-21T17:13:53Z</dcterms:created>
  <dcterms:modified xsi:type="dcterms:W3CDTF">2018-02-23T16:56:36Z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0x010100BC84348D33C50F4FB89D5BF2E0DADE92</vt:lpwstr>
  </property>
</Properties>
</file>